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413" r:id="rId3"/>
    <p:sldId id="414" r:id="rId4"/>
    <p:sldId id="415" r:id="rId5"/>
    <p:sldId id="259" r:id="rId6"/>
    <p:sldId id="416" r:id="rId7"/>
    <p:sldId id="418" r:id="rId8"/>
    <p:sldId id="419" r:id="rId9"/>
    <p:sldId id="424" r:id="rId10"/>
    <p:sldId id="275" r:id="rId11"/>
    <p:sldId id="463" r:id="rId12"/>
    <p:sldId id="388" r:id="rId13"/>
    <p:sldId id="464" r:id="rId14"/>
    <p:sldId id="390" r:id="rId15"/>
    <p:sldId id="389" r:id="rId16"/>
    <p:sldId id="391" r:id="rId17"/>
    <p:sldId id="261" r:id="rId18"/>
    <p:sldId id="392" r:id="rId19"/>
    <p:sldId id="394" r:id="rId20"/>
    <p:sldId id="397" r:id="rId21"/>
    <p:sldId id="401" r:id="rId22"/>
    <p:sldId id="405" r:id="rId23"/>
    <p:sldId id="410" r:id="rId24"/>
    <p:sldId id="465" r:id="rId25"/>
    <p:sldId id="467" r:id="rId26"/>
    <p:sldId id="269" r:id="rId27"/>
    <p:sldId id="37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ing%20Su\Desktop\Thesis%20paper1\composition%20stud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ing%20Su\Desktop\Thesis%20paper1\composition%20stud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Sheet1!$M$25:$U$25</c:f>
              <c:strCache>
                <c:ptCount val="9"/>
                <c:pt idx="0">
                  <c:v>Asphalt</c:v>
                </c:pt>
                <c:pt idx="1">
                  <c:v>Gypsum</c:v>
                </c:pt>
                <c:pt idx="2">
                  <c:v>Concrete</c:v>
                </c:pt>
                <c:pt idx="3">
                  <c:v>Paper</c:v>
                </c:pt>
                <c:pt idx="4">
                  <c:v>Wood</c:v>
                </c:pt>
                <c:pt idx="5">
                  <c:v>Glass</c:v>
                </c:pt>
                <c:pt idx="6">
                  <c:v>Cotton</c:v>
                </c:pt>
                <c:pt idx="7">
                  <c:v>Plastics</c:v>
                </c:pt>
                <c:pt idx="8">
                  <c:v>Steel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DC-4977-95C8-6E0FAD6C0E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DC-4977-95C8-6E0FAD6C0E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DC-4977-95C8-6E0FAD6C0E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FDC-4977-95C8-6E0FAD6C0E34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FDC-4977-95C8-6E0FAD6C0E3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FDC-4977-95C8-6E0FAD6C0E3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FDC-4977-95C8-6E0FAD6C0E3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FDC-4977-95C8-6E0FAD6C0E3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FDC-4977-95C8-6E0FAD6C0E3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Asphalt </a:t>
                    </a:r>
                    <a:fld id="{B12A67E7-DEE9-4E6E-85D8-A3B38402BC19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FDC-4977-95C8-6E0FAD6C0E3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zh-CN" dirty="0"/>
                      <a:t>Gypsum </a:t>
                    </a:r>
                    <a:fld id="{0BECDF76-2A27-4B75-89E9-A0C092D51630}" type="VALUE">
                      <a:rPr lang="en-US"/>
                      <a:pPr/>
                      <a:t>[VALUE]</a:t>
                    </a:fld>
                    <a:endParaRPr lang="en-US" altLang="zh-CN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DC-4977-95C8-6E0FAD6C0E3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Concrete </a:t>
                    </a:r>
                    <a:fld id="{D59D32C9-BC54-4103-B5B0-208B608F48B1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FDC-4977-95C8-6E0FAD6C0E3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Paper </a:t>
                    </a:r>
                    <a:fld id="{978E3D45-D700-4976-B0A5-8F3509C35D6C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FDC-4977-95C8-6E0FAD6C0E3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Wood </a:t>
                    </a:r>
                    <a:fld id="{44BD4C20-2157-4535-9B17-9110A97D5562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DC-4977-95C8-6E0FAD6C0E3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Glass </a:t>
                    </a:r>
                    <a:fld id="{D34ACD5E-6A26-4DC9-9EA4-B599DF943F9E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DC-4977-95C8-6E0FAD6C0E3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Cotton </a:t>
                    </a:r>
                    <a:fld id="{A42D03CA-2D52-48EA-A629-4B4FD4ECD6A1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2FDC-4977-95C8-6E0FAD6C0E3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8.2771822864662198E-3"/>
                  <c:y val="-8.036961102428503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Plastics </a:t>
                    </a:r>
                    <a:fld id="{C63238C0-9F90-453B-872A-25948CEB759D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2FDC-4977-95C8-6E0FAD6C0E3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layout>
                <c:manualLayout>
                  <c:x val="0.19568053368448796"/>
                  <c:y val="-2.36207090882724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Steel </a:t>
                    </a:r>
                    <a:fld id="{8D10F858-5643-4228-9A41-620B14CD30E4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2FDC-4977-95C8-6E0FAD6C0E3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Sheet1!$M$25:$U$25</c:f>
              <c:strCache>
                <c:ptCount val="9"/>
                <c:pt idx="0">
                  <c:v>Asphalt</c:v>
                </c:pt>
                <c:pt idx="1">
                  <c:v>Gypsum</c:v>
                </c:pt>
                <c:pt idx="2">
                  <c:v>Concrete</c:v>
                </c:pt>
                <c:pt idx="3">
                  <c:v>Paper</c:v>
                </c:pt>
                <c:pt idx="4">
                  <c:v>Wood</c:v>
                </c:pt>
                <c:pt idx="5">
                  <c:v>Glass</c:v>
                </c:pt>
                <c:pt idx="6">
                  <c:v>Cotton</c:v>
                </c:pt>
                <c:pt idx="7">
                  <c:v>Plastics</c:v>
                </c:pt>
                <c:pt idx="8">
                  <c:v>Steel</c:v>
                </c:pt>
              </c:strCache>
            </c:strRef>
          </c:cat>
          <c:val>
            <c:numRef>
              <c:f>Sheet1!$M$23:$U$23</c:f>
              <c:numCache>
                <c:formatCode>0.00%</c:formatCode>
                <c:ptCount val="9"/>
                <c:pt idx="0" formatCode="0.0%">
                  <c:v>0.15160263331904317</c:v>
                </c:pt>
                <c:pt idx="1">
                  <c:v>5.0216561821748162E-2</c:v>
                </c:pt>
                <c:pt idx="2" formatCode="0.0%">
                  <c:v>0.42898277306404076</c:v>
                </c:pt>
                <c:pt idx="3">
                  <c:v>5.0123906612175341E-2</c:v>
                </c:pt>
                <c:pt idx="4" formatCode="0.0%">
                  <c:v>0.20107957073288235</c:v>
                </c:pt>
                <c:pt idx="5" formatCode="0.0%">
                  <c:v>0.11532479494561068</c:v>
                </c:pt>
                <c:pt idx="6">
                  <c:v>3.4482758620689658E-4</c:v>
                </c:pt>
                <c:pt idx="7">
                  <c:v>9.9137931034482744E-4</c:v>
                </c:pt>
                <c:pt idx="8">
                  <c:v>1.3631773813530797E-3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2FDC-4977-95C8-6E0FAD6C0E3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B8-49A7-B50E-ABEBFDBE640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AB8-49A7-B50E-ABEBFDBE640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AB8-49A7-B50E-ABEBFDBE640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AB8-49A7-B50E-ABEBFDBE640A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AB8-49A7-B50E-ABEBFDBE640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AB8-49A7-B50E-ABEBFDBE640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AB8-49A7-B50E-ABEBFDBE640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AB8-49A7-B50E-ABEBFDBE640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AB8-49A7-B50E-ABEBFDBE640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Asphalt </a:t>
                    </a:r>
                    <a:fld id="{BA233A23-DFA7-4215-875F-4A14DD5AA491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AB8-49A7-B50E-ABEBFDBE640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Gypsum </a:t>
                    </a:r>
                    <a:fld id="{D8F2F72F-663A-4DD6-BF0F-7FEF1B78EEA5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AB8-49A7-B50E-ABEBFDBE640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Concrete </a:t>
                    </a:r>
                    <a:fld id="{21FF9DE1-BBEE-40C9-B09F-C2963618CE66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AB8-49A7-B50E-ABEBFDBE640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Paper </a:t>
                    </a:r>
                    <a:fld id="{C5704DFB-4AAB-4019-B312-6A7320C907D2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AB8-49A7-B50E-ABEBFDBE640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Wood </a:t>
                    </a:r>
                    <a:fld id="{24440FE7-BBE6-4EBF-977E-C8E8C320CF18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AB8-49A7-B50E-ABEBFDBE640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0.24026843846498858"/>
                  <c:y val="4.925757253764827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Glass </a:t>
                    </a:r>
                    <a:fld id="{29E06A25-2862-4603-BB16-A27839ED3D78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AB8-49A7-B50E-ABEBFDBE640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-0.1370463504438248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Cotton </a:t>
                    </a:r>
                    <a:fld id="{63C33965-E8B5-4E82-AE9E-FA47F955A714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AB8-49A7-B50E-ABEBFDBE640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Plastics </a:t>
                    </a:r>
                    <a:fld id="{613D86A4-D461-48CE-978F-403D21B955E8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AB8-49A7-B50E-ABEBFDBE640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layout>
                <c:manualLayout>
                  <c:x val="9.0509186351706031E-2"/>
                  <c:y val="-6.017060367454068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Steel </a:t>
                    </a:r>
                    <a:fld id="{E965AD5D-E807-4200-8563-3A61E00271EA}" type="VALUE">
                      <a:rPr lang="en-US"/>
                      <a:pPr/>
                      <a:t>[VALUE]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CAB8-49A7-B50E-ABEBFDBE640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Sheet1!$M$25:$U$25</c:f>
              <c:strCache>
                <c:ptCount val="9"/>
                <c:pt idx="0">
                  <c:v>Asphalt</c:v>
                </c:pt>
                <c:pt idx="1">
                  <c:v>Gypsum</c:v>
                </c:pt>
                <c:pt idx="2">
                  <c:v>Concrete</c:v>
                </c:pt>
                <c:pt idx="3">
                  <c:v>Paper</c:v>
                </c:pt>
                <c:pt idx="4">
                  <c:v>Wood</c:v>
                </c:pt>
                <c:pt idx="5">
                  <c:v>Glass</c:v>
                </c:pt>
                <c:pt idx="6">
                  <c:v>Cotton</c:v>
                </c:pt>
                <c:pt idx="7">
                  <c:v>Plastics</c:v>
                </c:pt>
                <c:pt idx="8">
                  <c:v>Steel</c:v>
                </c:pt>
              </c:strCache>
            </c:strRef>
          </c:cat>
          <c:val>
            <c:numRef>
              <c:f>Sheet1!$M$24:$U$24</c:f>
              <c:numCache>
                <c:formatCode>0.0%</c:formatCode>
                <c:ptCount val="9"/>
                <c:pt idx="0">
                  <c:v>0.10946745562130177</c:v>
                </c:pt>
                <c:pt idx="1">
                  <c:v>0.10059171597633136</c:v>
                </c:pt>
                <c:pt idx="2">
                  <c:v>0.49577345731191885</c:v>
                </c:pt>
                <c:pt idx="3" formatCode="0.00%">
                  <c:v>5.8748943364327982E-2</c:v>
                </c:pt>
                <c:pt idx="4">
                  <c:v>0.16451817413355874</c:v>
                </c:pt>
                <c:pt idx="5" formatCode="0.00%">
                  <c:v>3.6453930684699917E-2</c:v>
                </c:pt>
                <c:pt idx="6" formatCode="0.00%">
                  <c:v>2.113271344040575E-4</c:v>
                </c:pt>
                <c:pt idx="7" formatCode="0.00%">
                  <c:v>1.1094674556213017E-2</c:v>
                </c:pt>
                <c:pt idx="8" formatCode="0.00%">
                  <c:v>2.3774302620456468E-2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CAB8-49A7-B50E-ABEBFDBE64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CD9E1-525D-4CA3-AF29-62C42D1FB81A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5BEF7-0D03-4691-8EC2-D0487C639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8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6CC60-496C-449A-A6F0-DD90CDB3F5C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21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DD02ED-4E5D-4DA2-9D49-5CAACD150DB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bunkers underneath the picking line.</a:t>
            </a:r>
          </a:p>
        </p:txBody>
      </p:sp>
    </p:spTree>
    <p:extLst>
      <p:ext uri="{BB962C8B-B14F-4D97-AF65-F5344CB8AC3E}">
        <p14:creationId xmlns:p14="http://schemas.microsoft.com/office/powerpoint/2010/main" val="1340640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mechanical</a:t>
            </a:r>
            <a:r>
              <a:rPr lang="en-US" baseline="0" dirty="0"/>
              <a:t> processing 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BFE92-9566-4437-A745-A9F31D1D14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9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6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5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8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4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2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2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3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9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5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5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4DEE0-DF86-4D78-A818-73BFCD8968D9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A493D-EB89-4872-B8E2-5B149ECFD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5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pages.ees.ufl.edu/townsend/" TargetMode="External"/><Relationship Id="rId7" Type="http://schemas.openxmlformats.org/officeDocument/2006/relationships/image" Target="../media/image4.jpeg"/><Relationship Id="rId2" Type="http://schemas.openxmlformats.org/officeDocument/2006/relationships/hyperlink" Target="mailto:ttown@ufl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tm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nkalita@ufl.edu" TargetMode="External"/><Relationship Id="rId2" Type="http://schemas.openxmlformats.org/officeDocument/2006/relationships/hyperlink" Target="mailto:ttown@ufl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ges.ees.ufl.edu/townsend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2189"/>
            <a:ext cx="9144000" cy="3875567"/>
          </a:xfrm>
          <a:prstGeom prst="rect">
            <a:avLst/>
          </a:prstGeom>
          <a:solidFill>
            <a:srgbClr val="F1F8E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95" y="4543634"/>
            <a:ext cx="8491839" cy="828557"/>
          </a:xfrm>
        </p:spPr>
        <p:txBody>
          <a:bodyPr>
            <a:noAutofit/>
          </a:bodyPr>
          <a:lstStyle/>
          <a:p>
            <a:r>
              <a:rPr lang="en-US" sz="3200" b="1" dirty="0"/>
              <a:t>Enhancing Markets for Recovered C&amp;D Derived Products: Opportunities with C&amp;D Fines and Wood-Derived Biochar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534561"/>
            <a:ext cx="62616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Timothy G. Townsend, PhD, PE</a:t>
            </a:r>
            <a:br>
              <a:rPr lang="en-US" sz="1600" dirty="0"/>
            </a:br>
            <a:r>
              <a:rPr lang="en-US" sz="1600" dirty="0"/>
              <a:t>Neel Kalita, </a:t>
            </a:r>
            <a:r>
              <a:rPr lang="en-US" sz="1600" dirty="0" err="1"/>
              <a:t>Yalan</a:t>
            </a:r>
            <a:r>
              <a:rPr lang="en-US" sz="1600" dirty="0"/>
              <a:t> Liu, Jake Thompson</a:t>
            </a:r>
            <a:br>
              <a:rPr lang="en-US" sz="1600" dirty="0"/>
            </a:br>
            <a:r>
              <a:rPr lang="en-US" sz="1600" dirty="0"/>
              <a:t>Department of Environmental Engineering Sciences</a:t>
            </a:r>
          </a:p>
          <a:p>
            <a:r>
              <a:rPr lang="en-US" sz="1600" dirty="0"/>
              <a:t>Engineering School for Sustainable Infrastructure and Environment</a:t>
            </a:r>
            <a:br>
              <a:rPr lang="en-US" sz="1600" dirty="0"/>
            </a:br>
            <a:r>
              <a:rPr lang="en-US" sz="1600" dirty="0"/>
              <a:t>University of Florida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0638" y="5661166"/>
            <a:ext cx="27864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August 26, </a:t>
            </a:r>
            <a:r>
              <a:rPr lang="en-US" sz="1600" dirty="0"/>
              <a:t>2020</a:t>
            </a:r>
          </a:p>
          <a:p>
            <a:pPr algn="r"/>
            <a:r>
              <a:rPr lang="en-US" sz="1600" dirty="0">
                <a:hlinkClick r:id="rId2"/>
              </a:rPr>
              <a:t>ttown@ufl.edu</a:t>
            </a:r>
            <a:endParaRPr lang="en-US" sz="1600" dirty="0"/>
          </a:p>
          <a:p>
            <a:pPr algn="r"/>
            <a:r>
              <a:rPr lang="en-US" sz="1600" dirty="0">
                <a:hlinkClick r:id="rId3"/>
              </a:rPr>
              <a:t>http://townsend.essie.ufl.edu</a:t>
            </a:r>
            <a:endParaRPr lang="en-US" sz="1600" dirty="0"/>
          </a:p>
        </p:txBody>
      </p:sp>
      <p:pic>
        <p:nvPicPr>
          <p:cNvPr id="1028" name="Picture 4" descr="C:\Users\Townsend\Pictures\Professional Photos\Other Waste Visits\C&amp;D_Facilities\Sun Recycling\Early 2011 Sampling Trip\20110202_23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1761" y="147021"/>
            <a:ext cx="2965281" cy="200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07" y="2320696"/>
            <a:ext cx="3606495" cy="1241432"/>
          </a:xfrm>
          <a:prstGeom prst="rect">
            <a:avLst/>
          </a:prstGeom>
        </p:spPr>
      </p:pic>
      <p:pic>
        <p:nvPicPr>
          <p:cNvPr id="11" name="Picture 2" descr="Sun_00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07" y="144290"/>
            <a:ext cx="2675278" cy="200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Sun_00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065" y="147020"/>
            <a:ext cx="3015016" cy="2003729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215" y="2495893"/>
            <a:ext cx="4436559" cy="81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3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trace components were not found to be a concern.</a:t>
            </a:r>
          </a:p>
          <a:p>
            <a:pPr lvl="1"/>
            <a:r>
              <a:rPr lang="en-US" sz="2100" dirty="0"/>
              <a:t>Asbestos, PCBs, most metals</a:t>
            </a:r>
          </a:p>
          <a:p>
            <a:r>
              <a:rPr lang="en-US" sz="2500" dirty="0"/>
              <a:t>Four components emerge as levels of possible concern:</a:t>
            </a:r>
          </a:p>
          <a:p>
            <a:pPr lvl="1"/>
            <a:r>
              <a:rPr lang="en-US" sz="2100" dirty="0"/>
              <a:t>Arsenic</a:t>
            </a:r>
          </a:p>
          <a:p>
            <a:pPr lvl="1"/>
            <a:r>
              <a:rPr lang="en-US" sz="2100" dirty="0"/>
              <a:t>Lead</a:t>
            </a:r>
          </a:p>
          <a:p>
            <a:pPr lvl="1"/>
            <a:r>
              <a:rPr lang="en-US" sz="2100" dirty="0"/>
              <a:t>Benzo-a-pyrene (BAP)</a:t>
            </a:r>
          </a:p>
          <a:p>
            <a:pPr lvl="1"/>
            <a:r>
              <a:rPr lang="en-US" sz="2100" dirty="0"/>
              <a:t>Sulfate</a:t>
            </a:r>
          </a:p>
          <a:p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68D9-09DA-448B-A814-2DC9E89063B4}" type="datetime1">
              <a:rPr lang="en-US" smtClean="0"/>
              <a:t>8/25/2020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3544" y="402771"/>
            <a:ext cx="9187543" cy="1422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CDRA Fines Characterization Results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4D38DD2-93BB-45EC-8C6E-B6FB24382697}"/>
              </a:ext>
            </a:extLst>
          </p:cNvPr>
          <p:cNvGrpSpPr/>
          <p:nvPr/>
        </p:nvGrpSpPr>
        <p:grpSpPr>
          <a:xfrm>
            <a:off x="3707476" y="3796145"/>
            <a:ext cx="3246724" cy="1236231"/>
            <a:chOff x="3707476" y="3796145"/>
            <a:chExt cx="3246724" cy="1236231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xmlns="" id="{518E0FF6-ADBA-4E5E-A2DA-5E057C54BF2A}"/>
                </a:ext>
              </a:extLst>
            </p:cNvPr>
            <p:cNvSpPr/>
            <p:nvPr/>
          </p:nvSpPr>
          <p:spPr>
            <a:xfrm>
              <a:off x="3707476" y="3796145"/>
              <a:ext cx="936568" cy="1236231"/>
            </a:xfrm>
            <a:prstGeom prst="rightBrac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F4FED63-67D1-4B16-BF25-693033AB8F8B}"/>
                </a:ext>
              </a:extLst>
            </p:cNvPr>
            <p:cNvSpPr txBox="1"/>
            <p:nvPr/>
          </p:nvSpPr>
          <p:spPr>
            <a:xfrm>
              <a:off x="4910051" y="4229594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Exposure concern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BAAAFED-F1E9-490F-A90F-7FF62D91A788}"/>
              </a:ext>
            </a:extLst>
          </p:cNvPr>
          <p:cNvGrpSpPr/>
          <p:nvPr/>
        </p:nvGrpSpPr>
        <p:grpSpPr>
          <a:xfrm>
            <a:off x="2410691" y="5142807"/>
            <a:ext cx="3843182" cy="678587"/>
            <a:chOff x="2410691" y="5142807"/>
            <a:chExt cx="3843182" cy="67858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7289EF3B-1DE6-4F3C-B150-C2974FF0F459}"/>
                </a:ext>
              </a:extLst>
            </p:cNvPr>
            <p:cNvCxnSpPr/>
            <p:nvPr/>
          </p:nvCxnSpPr>
          <p:spPr>
            <a:xfrm>
              <a:off x="2410691" y="5142807"/>
              <a:ext cx="1463040" cy="47105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9A47156-2E37-42DC-AC04-726ACFB4827B}"/>
                </a:ext>
              </a:extLst>
            </p:cNvPr>
            <p:cNvSpPr txBox="1"/>
            <p:nvPr/>
          </p:nvSpPr>
          <p:spPr>
            <a:xfrm>
              <a:off x="3927595" y="5452062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Landfill odor concern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6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5E871-C713-4B89-85A3-C391D838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Transitioning from Managing By-Products to Developing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9CFC0D-2BD1-4942-AB48-958733B43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Limitations often exist to the reuse of C&amp;D fines</a:t>
            </a:r>
          </a:p>
          <a:p>
            <a:r>
              <a:rPr lang="en-US" dirty="0"/>
              <a:t>Opportunities to reduce pollutant concentrations:</a:t>
            </a:r>
          </a:p>
          <a:p>
            <a:pPr lvl="1"/>
            <a:r>
              <a:rPr lang="en-US" dirty="0"/>
              <a:t>Be more selective on the waste processed</a:t>
            </a:r>
          </a:p>
          <a:p>
            <a:pPr lvl="1"/>
            <a:r>
              <a:rPr lang="en-US" dirty="0"/>
              <a:t>Target specific size fractions</a:t>
            </a:r>
          </a:p>
          <a:p>
            <a:pPr lvl="1"/>
            <a:r>
              <a:rPr lang="en-US" dirty="0"/>
              <a:t>Washing</a:t>
            </a:r>
          </a:p>
          <a:p>
            <a:pPr lvl="1"/>
            <a:r>
              <a:rPr lang="en-US" dirty="0"/>
              <a:t>Blending</a:t>
            </a:r>
          </a:p>
          <a:p>
            <a:r>
              <a:rPr lang="en-US" dirty="0"/>
              <a:t>What about the gypsum drywall problem when the desired market is landfill daily cover?</a:t>
            </a:r>
          </a:p>
        </p:txBody>
      </p:sp>
    </p:spTree>
    <p:extLst>
      <p:ext uri="{BB962C8B-B14F-4D97-AF65-F5344CB8AC3E}">
        <p14:creationId xmlns:p14="http://schemas.microsoft.com/office/powerpoint/2010/main" val="427981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7" y="67855"/>
            <a:ext cx="9039893" cy="11761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The Challenge of </a:t>
            </a:r>
            <a:br>
              <a:rPr lang="en-US" sz="3600" b="1" dirty="0"/>
            </a:br>
            <a:r>
              <a:rPr lang="en-US" sz="3600" b="1" dirty="0"/>
              <a:t>Gypsum Drywall in Landfills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35" y="1081762"/>
            <a:ext cx="6755007" cy="5030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Issues with Hydrogen Sulfide (H</a:t>
            </a:r>
            <a:r>
              <a:rPr lang="en-US" baseline="-25000" dirty="0"/>
              <a:t>2</a:t>
            </a:r>
            <a:r>
              <a:rPr lang="en-US" dirty="0"/>
              <a:t>S)</a:t>
            </a:r>
            <a:endParaRPr lang="en-US" sz="2000" dirty="0"/>
          </a:p>
          <a:p>
            <a:pPr lvl="1"/>
            <a:r>
              <a:rPr lang="en-US" sz="2000" dirty="0"/>
              <a:t>Odor</a:t>
            </a:r>
          </a:p>
          <a:p>
            <a:pPr lvl="1"/>
            <a:r>
              <a:rPr lang="en-US" sz="2000" dirty="0"/>
              <a:t>Health and safety </a:t>
            </a:r>
          </a:p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12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33517" y="3072667"/>
            <a:ext cx="6853664" cy="2727241"/>
            <a:chOff x="3535303" y="3473261"/>
            <a:chExt cx="5507567" cy="2169893"/>
          </a:xfrm>
        </p:grpSpPr>
        <p:sp>
          <p:nvSpPr>
            <p:cNvPr id="14" name="TextBox 13"/>
            <p:cNvSpPr txBox="1"/>
            <p:nvPr/>
          </p:nvSpPr>
          <p:spPr>
            <a:xfrm>
              <a:off x="3535303" y="4105809"/>
              <a:ext cx="17508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Gypsum </a:t>
              </a:r>
            </a:p>
            <a:p>
              <a:pPr algn="ctr"/>
              <a:r>
                <a:rPr lang="en-US" dirty="0"/>
                <a:t>(CaSO</a:t>
              </a:r>
              <a:r>
                <a:rPr lang="en-US" baseline="-25000" dirty="0"/>
                <a:t>4</a:t>
              </a:r>
              <a:r>
                <a:rPr lang="en-US" dirty="0"/>
                <a:t>●2H</a:t>
              </a:r>
              <a:r>
                <a:rPr lang="en-US" baseline="-25000" dirty="0"/>
                <a:t>2</a:t>
              </a:r>
              <a:r>
                <a:rPr lang="en-US" dirty="0"/>
                <a:t>O)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286103" y="4492043"/>
              <a:ext cx="64432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5134378" y="3984212"/>
              <a:ext cx="7960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Water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0430" y="3473261"/>
              <a:ext cx="3112440" cy="2169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945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8497C3B-21FF-47B4-8B06-557E913D9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Creating a Better </a:t>
            </a:r>
            <a:br>
              <a:rPr lang="en-US" sz="4000" dirty="0"/>
            </a:br>
            <a:r>
              <a:rPr lang="en-US" sz="4000" dirty="0"/>
              <a:t>Landfill Cover Product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2E5CB2-60B5-4365-B4A9-641578EB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69" r="1"/>
          <a:stretch/>
        </p:blipFill>
        <p:spPr>
          <a:xfrm>
            <a:off x="353786" y="2079572"/>
            <a:ext cx="4040146" cy="4413302"/>
          </a:xfrm>
          <a:prstGeom prst="rect">
            <a:avLst/>
          </a:prstGeom>
        </p:spPr>
      </p:pic>
      <p:pic>
        <p:nvPicPr>
          <p:cNvPr id="7" name="Picture 2" descr="F:\Photos\Professional Photos\Other Waste Visits\C&amp;D_Facilities\Wood Recycling\DSC_0031.JPG">
            <a:extLst>
              <a:ext uri="{FF2B5EF4-FFF2-40B4-BE49-F238E27FC236}">
                <a16:creationId xmlns:a16="http://schemas.microsoft.com/office/drawing/2014/main" xmlns="" id="{A5BE1240-B6A4-4054-B5D7-53630216C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193" t="23175" r="50142"/>
          <a:stretch/>
        </p:blipFill>
        <p:spPr bwMode="auto">
          <a:xfrm>
            <a:off x="5055067" y="2079572"/>
            <a:ext cx="3686162" cy="4413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3180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Biochar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4607" y="1690689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/>
              <a:t>Produced by pyrolysis of biomass under oxygen-limited conditions</a:t>
            </a:r>
          </a:p>
          <a:p>
            <a:r>
              <a:rPr lang="en-US" dirty="0"/>
              <a:t>Fine-grained and porous substances</a:t>
            </a:r>
          </a:p>
          <a:p>
            <a:r>
              <a:rPr lang="en-US" dirty="0"/>
              <a:t>Activated carbon and biochar is known to absorb H</a:t>
            </a:r>
            <a:r>
              <a:rPr lang="en-US" baseline="-25000" dirty="0"/>
              <a:t>2</a:t>
            </a:r>
            <a:r>
              <a:rPr lang="en-US" dirty="0"/>
              <a:t>S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28" y="3657600"/>
            <a:ext cx="3978094" cy="2555694"/>
          </a:xfrm>
          <a:prstGeom prst="rect">
            <a:avLst/>
          </a:prstGeom>
        </p:spPr>
      </p:pic>
      <p:pic>
        <p:nvPicPr>
          <p:cNvPr id="7" name="Picture 2" descr="IMG_0699">
            <a:extLst>
              <a:ext uri="{FF2B5EF4-FFF2-40B4-BE49-F238E27FC236}">
                <a16:creationId xmlns:a16="http://schemas.microsoft.com/office/drawing/2014/main" xmlns="" id="{2DA69895-864E-4D3C-A007-33A604504B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128" y="365126"/>
            <a:ext cx="3961545" cy="29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53B0EB9F-B579-4A46-ADCD-D8C35E6AEC5D}"/>
              </a:ext>
            </a:extLst>
          </p:cNvPr>
          <p:cNvSpPr/>
          <p:nvPr/>
        </p:nvSpPr>
        <p:spPr>
          <a:xfrm>
            <a:off x="6594228" y="2733811"/>
            <a:ext cx="729343" cy="17199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41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7" y="67855"/>
            <a:ext cx="9039893" cy="11761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Proof of Concept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107" y="786576"/>
            <a:ext cx="4415641" cy="5030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Objective</a:t>
            </a:r>
            <a:r>
              <a:rPr lang="en-US" dirty="0"/>
              <a:t>: Explore whether addition of biochar could attenuate H</a:t>
            </a:r>
            <a:r>
              <a:rPr lang="en-US" baseline="-25000" dirty="0"/>
              <a:t>2</a:t>
            </a:r>
            <a:r>
              <a:rPr lang="en-US" dirty="0"/>
              <a:t>S emissions from landfilled C&amp;D fines </a:t>
            </a:r>
          </a:p>
          <a:p>
            <a:r>
              <a:rPr lang="en-US" u="sng" dirty="0"/>
              <a:t>Approach</a:t>
            </a:r>
            <a:r>
              <a:rPr lang="en-US" dirty="0"/>
              <a:t>:  Mix biochar and C&amp;D fines in simulated landfill reactors and measure H</a:t>
            </a:r>
            <a:r>
              <a:rPr lang="en-US" baseline="-25000" dirty="0"/>
              <a:t>2</a:t>
            </a:r>
            <a:r>
              <a:rPr lang="en-US" dirty="0"/>
              <a:t>S generation</a:t>
            </a:r>
          </a:p>
          <a:p>
            <a:endParaRPr lang="en-US" sz="2000" dirty="0"/>
          </a:p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49" y="1244042"/>
            <a:ext cx="4624251" cy="34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18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7" y="67855"/>
            <a:ext cx="9039893" cy="11761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Materials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107" y="786576"/>
            <a:ext cx="4415641" cy="5030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Two C&amp;D fines</a:t>
            </a:r>
          </a:p>
          <a:p>
            <a:r>
              <a:rPr lang="en-US" dirty="0"/>
              <a:t>Two biochar samples </a:t>
            </a:r>
          </a:p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11112"/>
          <a:stretch/>
        </p:blipFill>
        <p:spPr>
          <a:xfrm rot="5400000">
            <a:off x="3741117" y="378039"/>
            <a:ext cx="2750337" cy="2534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8187" y="2994173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C&amp;D fines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r="3301"/>
          <a:stretch/>
        </p:blipFill>
        <p:spPr>
          <a:xfrm rot="16200000">
            <a:off x="6470254" y="466670"/>
            <a:ext cx="2750338" cy="23569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74593" y="3020305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C&amp;D fines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5634"/>
          <a:stretch/>
        </p:blipFill>
        <p:spPr>
          <a:xfrm rot="10800000">
            <a:off x="3849188" y="3536914"/>
            <a:ext cx="2572735" cy="2446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5644" y="6048574"/>
            <a:ext cx="941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Biochar 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6858"/>
          <a:stretch/>
        </p:blipFill>
        <p:spPr>
          <a:xfrm rot="16200000">
            <a:off x="6524423" y="3613595"/>
            <a:ext cx="2446434" cy="22930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74780" y="6048574"/>
            <a:ext cx="941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Biochar 2</a:t>
            </a:r>
          </a:p>
        </p:txBody>
      </p:sp>
    </p:spTree>
    <p:extLst>
      <p:ext uri="{BB962C8B-B14F-4D97-AF65-F5344CB8AC3E}">
        <p14:creationId xmlns:p14="http://schemas.microsoft.com/office/powerpoint/2010/main" val="186173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17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0" y="3736565"/>
            <a:ext cx="1986507" cy="21067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428" y="1307636"/>
            <a:ext cx="1208647" cy="47235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3529" y="3162162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100ml 25ppm H</a:t>
            </a:r>
            <a:r>
              <a:rPr lang="en-US" sz="1400" b="1" baseline="-25000" dirty="0"/>
              <a:t>2</a:t>
            </a:r>
            <a:r>
              <a:rPr lang="en-US" sz="1400" b="1" dirty="0"/>
              <a:t>S</a:t>
            </a:r>
          </a:p>
        </p:txBody>
      </p:sp>
      <p:pic>
        <p:nvPicPr>
          <p:cNvPr id="289" name="Picture 2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1" r="3648" b="2501"/>
          <a:stretch/>
        </p:blipFill>
        <p:spPr>
          <a:xfrm>
            <a:off x="4929910" y="1725096"/>
            <a:ext cx="4241831" cy="2958709"/>
          </a:xfrm>
          <a:prstGeom prst="rect">
            <a:avLst/>
          </a:prstGeom>
        </p:spPr>
      </p:pic>
      <p:grpSp>
        <p:nvGrpSpPr>
          <p:cNvPr id="632" name="Group 631"/>
          <p:cNvGrpSpPr/>
          <p:nvPr/>
        </p:nvGrpSpPr>
        <p:grpSpPr>
          <a:xfrm>
            <a:off x="2205014" y="477369"/>
            <a:ext cx="1629628" cy="6224324"/>
            <a:chOff x="2718821" y="477369"/>
            <a:chExt cx="1629628" cy="6224324"/>
          </a:xfrm>
        </p:grpSpPr>
        <p:grpSp>
          <p:nvGrpSpPr>
            <p:cNvPr id="325" name="Group 324"/>
            <p:cNvGrpSpPr/>
            <p:nvPr/>
          </p:nvGrpSpPr>
          <p:grpSpPr>
            <a:xfrm>
              <a:off x="2820837" y="477369"/>
              <a:ext cx="1376927" cy="1283160"/>
              <a:chOff x="2532641" y="1662230"/>
              <a:chExt cx="1910638" cy="1815955"/>
            </a:xfrm>
          </p:grpSpPr>
          <p:grpSp>
            <p:nvGrpSpPr>
              <p:cNvPr id="361" name="Group 360"/>
              <p:cNvGrpSpPr/>
              <p:nvPr/>
            </p:nvGrpSpPr>
            <p:grpSpPr>
              <a:xfrm>
                <a:off x="2532641" y="1662230"/>
                <a:ext cx="902403" cy="1812658"/>
                <a:chOff x="162672" y="1054292"/>
                <a:chExt cx="1010183" cy="1706880"/>
              </a:xfrm>
            </p:grpSpPr>
            <p:grpSp>
              <p:nvGrpSpPr>
                <p:cNvPr id="363" name="Group 362"/>
                <p:cNvGrpSpPr/>
                <p:nvPr/>
              </p:nvGrpSpPr>
              <p:grpSpPr>
                <a:xfrm>
                  <a:off x="162672" y="1054292"/>
                  <a:ext cx="1010183" cy="1706880"/>
                  <a:chOff x="194571" y="584631"/>
                  <a:chExt cx="2809875" cy="4144123"/>
                </a:xfrm>
              </p:grpSpPr>
              <p:grpSp>
                <p:nvGrpSpPr>
                  <p:cNvPr id="365" name="Group 364"/>
                  <p:cNvGrpSpPr/>
                  <p:nvPr/>
                </p:nvGrpSpPr>
                <p:grpSpPr>
                  <a:xfrm>
                    <a:off x="194571" y="584631"/>
                    <a:ext cx="2809875" cy="4144123"/>
                    <a:chOff x="194571" y="584631"/>
                    <a:chExt cx="2809875" cy="4144123"/>
                  </a:xfrm>
                </p:grpSpPr>
                <p:grpSp>
                  <p:nvGrpSpPr>
                    <p:cNvPr id="367" name="Group 366"/>
                    <p:cNvGrpSpPr/>
                    <p:nvPr/>
                  </p:nvGrpSpPr>
                  <p:grpSpPr>
                    <a:xfrm>
                      <a:off x="194571" y="584631"/>
                      <a:ext cx="2809875" cy="4144123"/>
                      <a:chOff x="194571" y="584631"/>
                      <a:chExt cx="2809875" cy="4144123"/>
                    </a:xfrm>
                  </p:grpSpPr>
                  <p:grpSp>
                    <p:nvGrpSpPr>
                      <p:cNvPr id="369" name="Group 368"/>
                      <p:cNvGrpSpPr/>
                      <p:nvPr/>
                    </p:nvGrpSpPr>
                    <p:grpSpPr>
                      <a:xfrm>
                        <a:off x="272326" y="1208214"/>
                        <a:ext cx="2732120" cy="3520540"/>
                        <a:chOff x="104107" y="294516"/>
                        <a:chExt cx="2404834" cy="4094555"/>
                      </a:xfrm>
                    </p:grpSpPr>
                    <p:grpSp>
                      <p:nvGrpSpPr>
                        <p:cNvPr id="371" name="Group 370"/>
                        <p:cNvGrpSpPr/>
                        <p:nvPr/>
                      </p:nvGrpSpPr>
                      <p:grpSpPr>
                        <a:xfrm>
                          <a:off x="192056" y="294516"/>
                          <a:ext cx="2316885" cy="3975281"/>
                          <a:chOff x="192056" y="294516"/>
                          <a:chExt cx="2316885" cy="3975281"/>
                        </a:xfrm>
                      </p:grpSpPr>
                      <p:pic>
                        <p:nvPicPr>
                          <p:cNvPr id="373" name="Content Placeholder 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92056" y="294516"/>
                            <a:ext cx="2316885" cy="3975281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374" name="Rounded Rectangle 373"/>
                          <p:cNvSpPr/>
                          <p:nvPr/>
                        </p:nvSpPr>
                        <p:spPr>
                          <a:xfrm flipV="1">
                            <a:off x="321263" y="3571061"/>
                            <a:ext cx="1977798" cy="45719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2">
                            <a:schemeClr val="dk1">
                              <a:shade val="50000"/>
                            </a:schemeClr>
                          </a:lnRef>
                          <a:fillRef idx="1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pic>
                      <p:nvPicPr>
                        <p:cNvPr id="372" name="Picture 37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04107" y="3619035"/>
                          <a:ext cx="2404834" cy="770036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370" name="Picture 369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94571" y="584631"/>
                        <a:ext cx="2809875" cy="103822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68" name="Picture 367"/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8651" y="1349829"/>
                      <a:ext cx="788448" cy="45535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66" name="Picture 365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69815" y="1309943"/>
                    <a:ext cx="788448" cy="45535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4" name="Picture 36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326" y="2164274"/>
                  <a:ext cx="283456" cy="300260"/>
                </a:xfrm>
                <a:prstGeom prst="rect">
                  <a:avLst/>
                </a:prstGeom>
              </p:spPr>
            </p:pic>
          </p:grpSp>
          <p:grpSp>
            <p:nvGrpSpPr>
              <p:cNvPr id="345" name="Group 344"/>
              <p:cNvGrpSpPr/>
              <p:nvPr/>
            </p:nvGrpSpPr>
            <p:grpSpPr>
              <a:xfrm>
                <a:off x="3540878" y="1665527"/>
                <a:ext cx="902401" cy="1812658"/>
                <a:chOff x="162672" y="1054292"/>
                <a:chExt cx="1010183" cy="1706880"/>
              </a:xfrm>
            </p:grpSpPr>
            <p:grpSp>
              <p:nvGrpSpPr>
                <p:cNvPr id="347" name="Group 346"/>
                <p:cNvGrpSpPr/>
                <p:nvPr/>
              </p:nvGrpSpPr>
              <p:grpSpPr>
                <a:xfrm>
                  <a:off x="162672" y="1054292"/>
                  <a:ext cx="1010183" cy="1706880"/>
                  <a:chOff x="194571" y="584631"/>
                  <a:chExt cx="2809875" cy="4144123"/>
                </a:xfrm>
              </p:grpSpPr>
              <p:grpSp>
                <p:nvGrpSpPr>
                  <p:cNvPr id="349" name="Group 348"/>
                  <p:cNvGrpSpPr/>
                  <p:nvPr/>
                </p:nvGrpSpPr>
                <p:grpSpPr>
                  <a:xfrm>
                    <a:off x="194571" y="584631"/>
                    <a:ext cx="2809875" cy="4144123"/>
                    <a:chOff x="194571" y="584631"/>
                    <a:chExt cx="2809875" cy="4144123"/>
                  </a:xfrm>
                </p:grpSpPr>
                <p:grpSp>
                  <p:nvGrpSpPr>
                    <p:cNvPr id="351" name="Group 350"/>
                    <p:cNvGrpSpPr/>
                    <p:nvPr/>
                  </p:nvGrpSpPr>
                  <p:grpSpPr>
                    <a:xfrm>
                      <a:off x="194571" y="584631"/>
                      <a:ext cx="2809875" cy="4144123"/>
                      <a:chOff x="194571" y="584631"/>
                      <a:chExt cx="2809875" cy="4144123"/>
                    </a:xfrm>
                  </p:grpSpPr>
                  <p:grpSp>
                    <p:nvGrpSpPr>
                      <p:cNvPr id="353" name="Group 352"/>
                      <p:cNvGrpSpPr/>
                      <p:nvPr/>
                    </p:nvGrpSpPr>
                    <p:grpSpPr>
                      <a:xfrm>
                        <a:off x="272326" y="1208214"/>
                        <a:ext cx="2732120" cy="3520540"/>
                        <a:chOff x="104107" y="294516"/>
                        <a:chExt cx="2404834" cy="4094555"/>
                      </a:xfrm>
                    </p:grpSpPr>
                    <p:grpSp>
                      <p:nvGrpSpPr>
                        <p:cNvPr id="355" name="Group 354"/>
                        <p:cNvGrpSpPr/>
                        <p:nvPr/>
                      </p:nvGrpSpPr>
                      <p:grpSpPr>
                        <a:xfrm>
                          <a:off x="192056" y="294516"/>
                          <a:ext cx="2316885" cy="3975281"/>
                          <a:chOff x="192056" y="294516"/>
                          <a:chExt cx="2316885" cy="3975281"/>
                        </a:xfrm>
                      </p:grpSpPr>
                      <p:pic>
                        <p:nvPicPr>
                          <p:cNvPr id="357" name="Content Placeholder 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92056" y="294516"/>
                            <a:ext cx="2316885" cy="3975281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358" name="Rounded Rectangle 357"/>
                          <p:cNvSpPr/>
                          <p:nvPr/>
                        </p:nvSpPr>
                        <p:spPr>
                          <a:xfrm flipV="1">
                            <a:off x="321263" y="3571061"/>
                            <a:ext cx="1977798" cy="45719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2">
                            <a:schemeClr val="dk1">
                              <a:shade val="50000"/>
                            </a:schemeClr>
                          </a:lnRef>
                          <a:fillRef idx="1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pic>
                      <p:nvPicPr>
                        <p:cNvPr id="356" name="Picture 35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04107" y="3619035"/>
                          <a:ext cx="2404834" cy="770036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354" name="Picture 353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94571" y="584631"/>
                        <a:ext cx="2809875" cy="103822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52" name="Picture 351"/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8651" y="1349829"/>
                      <a:ext cx="788448" cy="45535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50" name="Picture 349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69815" y="1309943"/>
                    <a:ext cx="788448" cy="45535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48" name="Picture 34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326" y="2164274"/>
                  <a:ext cx="283456" cy="300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91" name="Group 390"/>
            <p:cNvGrpSpPr/>
            <p:nvPr/>
          </p:nvGrpSpPr>
          <p:grpSpPr>
            <a:xfrm>
              <a:off x="2753650" y="1589483"/>
              <a:ext cx="1594799" cy="1768115"/>
              <a:chOff x="2532642" y="1662230"/>
              <a:chExt cx="1957043" cy="1815954"/>
            </a:xfrm>
          </p:grpSpPr>
          <p:grpSp>
            <p:nvGrpSpPr>
              <p:cNvPr id="392" name="Group 391"/>
              <p:cNvGrpSpPr/>
              <p:nvPr/>
            </p:nvGrpSpPr>
            <p:grpSpPr>
              <a:xfrm>
                <a:off x="2532642" y="1662230"/>
                <a:ext cx="902402" cy="1812657"/>
                <a:chOff x="2912108" y="2001268"/>
                <a:chExt cx="1081792" cy="1802291"/>
              </a:xfrm>
            </p:grpSpPr>
            <p:grpSp>
              <p:nvGrpSpPr>
                <p:cNvPr id="412" name="Group 411"/>
                <p:cNvGrpSpPr/>
                <p:nvPr/>
              </p:nvGrpSpPr>
              <p:grpSpPr>
                <a:xfrm>
                  <a:off x="2912108" y="2001268"/>
                  <a:ext cx="1081792" cy="1802291"/>
                  <a:chOff x="162672" y="1054292"/>
                  <a:chExt cx="1010183" cy="1706880"/>
                </a:xfrm>
              </p:grpSpPr>
              <p:grpSp>
                <p:nvGrpSpPr>
                  <p:cNvPr id="414" name="Group 413"/>
                  <p:cNvGrpSpPr/>
                  <p:nvPr/>
                </p:nvGrpSpPr>
                <p:grpSpPr>
                  <a:xfrm>
                    <a:off x="162672" y="1054292"/>
                    <a:ext cx="1010183" cy="1706880"/>
                    <a:chOff x="194571" y="584631"/>
                    <a:chExt cx="2809875" cy="4144123"/>
                  </a:xfrm>
                </p:grpSpPr>
                <p:grpSp>
                  <p:nvGrpSpPr>
                    <p:cNvPr id="416" name="Group 415"/>
                    <p:cNvGrpSpPr/>
                    <p:nvPr/>
                  </p:nvGrpSpPr>
                  <p:grpSpPr>
                    <a:xfrm>
                      <a:off x="194571" y="584631"/>
                      <a:ext cx="2809875" cy="4144123"/>
                      <a:chOff x="194571" y="584631"/>
                      <a:chExt cx="2809875" cy="4144123"/>
                    </a:xfrm>
                  </p:grpSpPr>
                  <p:grpSp>
                    <p:nvGrpSpPr>
                      <p:cNvPr id="418" name="Group 417"/>
                      <p:cNvGrpSpPr/>
                      <p:nvPr/>
                    </p:nvGrpSpPr>
                    <p:grpSpPr>
                      <a:xfrm>
                        <a:off x="194571" y="584631"/>
                        <a:ext cx="2809875" cy="4144123"/>
                        <a:chOff x="194571" y="584631"/>
                        <a:chExt cx="2809875" cy="4144123"/>
                      </a:xfrm>
                    </p:grpSpPr>
                    <p:grpSp>
                      <p:nvGrpSpPr>
                        <p:cNvPr id="420" name="Group 419"/>
                        <p:cNvGrpSpPr/>
                        <p:nvPr/>
                      </p:nvGrpSpPr>
                      <p:grpSpPr>
                        <a:xfrm>
                          <a:off x="272326" y="1208214"/>
                          <a:ext cx="2732120" cy="3520540"/>
                          <a:chOff x="104107" y="294516"/>
                          <a:chExt cx="2404834" cy="4094555"/>
                        </a:xfrm>
                      </p:grpSpPr>
                      <p:grpSp>
                        <p:nvGrpSpPr>
                          <p:cNvPr id="422" name="Group 421"/>
                          <p:cNvGrpSpPr/>
                          <p:nvPr/>
                        </p:nvGrpSpPr>
                        <p:grpSpPr>
                          <a:xfrm>
                            <a:off x="192056" y="294516"/>
                            <a:ext cx="2316885" cy="3975281"/>
                            <a:chOff x="192056" y="294516"/>
                            <a:chExt cx="2316885" cy="3975281"/>
                          </a:xfrm>
                        </p:grpSpPr>
                        <p:pic>
                          <p:nvPicPr>
                            <p:cNvPr id="424" name="Content Placeholder 5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2056" y="294516"/>
                              <a:ext cx="2316885" cy="3975281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425" name="Rounded Rectangle 424"/>
                            <p:cNvSpPr/>
                            <p:nvPr/>
                          </p:nvSpPr>
                          <p:spPr>
                            <a:xfrm flipV="1">
                              <a:off x="321263" y="3571061"/>
                              <a:ext cx="1977798" cy="45719"/>
                            </a:xfrm>
                            <a:prstGeom prst="roundRect">
                              <a:avLst/>
                            </a:prstGeom>
                          </p:spPr>
                          <p:style>
                            <a:lnRef idx="2">
                              <a:schemeClr val="dk1">
                                <a:shade val="50000"/>
                              </a:schemeClr>
                            </a:lnRef>
                            <a:fillRef idx="1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pic>
                        <p:nvPicPr>
                          <p:cNvPr id="423" name="Picture 422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0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04107" y="3619035"/>
                            <a:ext cx="2404834" cy="770036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421" name="Picture 42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94571" y="584631"/>
                          <a:ext cx="2809875" cy="1038225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419" name="Picture 418"/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8651" y="1349829"/>
                        <a:ext cx="788448" cy="455351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17" name="Picture 416"/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969815" y="1309943"/>
                      <a:ext cx="788448" cy="45535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15" name="Picture 414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326" y="2164274"/>
                    <a:ext cx="283456" cy="30026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11" name="TextBox 410"/>
                <p:cNvSpPr txBox="1"/>
                <p:nvPr/>
              </p:nvSpPr>
              <p:spPr>
                <a:xfrm>
                  <a:off x="2967019" y="3102415"/>
                  <a:ext cx="1019238" cy="471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30g size reduced </a:t>
                  </a:r>
                </a:p>
                <a:p>
                  <a:pPr algn="ctr"/>
                  <a:r>
                    <a:rPr lang="en-US" sz="800" dirty="0"/>
                    <a:t> biochar 2</a:t>
                  </a:r>
                </a:p>
              </p:txBody>
            </p:sp>
          </p:grpSp>
          <p:grpSp>
            <p:nvGrpSpPr>
              <p:cNvPr id="393" name="Group 392"/>
              <p:cNvGrpSpPr/>
              <p:nvPr/>
            </p:nvGrpSpPr>
            <p:grpSpPr>
              <a:xfrm>
                <a:off x="3540879" y="1665527"/>
                <a:ext cx="948806" cy="1812657"/>
                <a:chOff x="2912108" y="2001268"/>
                <a:chExt cx="1137420" cy="1802291"/>
              </a:xfrm>
            </p:grpSpPr>
            <p:grpSp>
              <p:nvGrpSpPr>
                <p:cNvPr id="396" name="Group 395"/>
                <p:cNvGrpSpPr/>
                <p:nvPr/>
              </p:nvGrpSpPr>
              <p:grpSpPr>
                <a:xfrm>
                  <a:off x="2912108" y="2001268"/>
                  <a:ext cx="1081792" cy="1802291"/>
                  <a:chOff x="162672" y="1054292"/>
                  <a:chExt cx="1010183" cy="1706880"/>
                </a:xfrm>
              </p:grpSpPr>
              <p:grpSp>
                <p:nvGrpSpPr>
                  <p:cNvPr id="398" name="Group 397"/>
                  <p:cNvGrpSpPr/>
                  <p:nvPr/>
                </p:nvGrpSpPr>
                <p:grpSpPr>
                  <a:xfrm>
                    <a:off x="162672" y="1054292"/>
                    <a:ext cx="1010183" cy="1706880"/>
                    <a:chOff x="194571" y="584631"/>
                    <a:chExt cx="2809875" cy="4144123"/>
                  </a:xfrm>
                </p:grpSpPr>
                <p:grpSp>
                  <p:nvGrpSpPr>
                    <p:cNvPr id="400" name="Group 399"/>
                    <p:cNvGrpSpPr/>
                    <p:nvPr/>
                  </p:nvGrpSpPr>
                  <p:grpSpPr>
                    <a:xfrm>
                      <a:off x="194571" y="584631"/>
                      <a:ext cx="2809875" cy="4144123"/>
                      <a:chOff x="194571" y="584631"/>
                      <a:chExt cx="2809875" cy="4144123"/>
                    </a:xfrm>
                  </p:grpSpPr>
                  <p:grpSp>
                    <p:nvGrpSpPr>
                      <p:cNvPr id="402" name="Group 401"/>
                      <p:cNvGrpSpPr/>
                      <p:nvPr/>
                    </p:nvGrpSpPr>
                    <p:grpSpPr>
                      <a:xfrm>
                        <a:off x="194571" y="584631"/>
                        <a:ext cx="2809875" cy="4144123"/>
                        <a:chOff x="194571" y="584631"/>
                        <a:chExt cx="2809875" cy="4144123"/>
                      </a:xfrm>
                    </p:grpSpPr>
                    <p:grpSp>
                      <p:nvGrpSpPr>
                        <p:cNvPr id="404" name="Group 403"/>
                        <p:cNvGrpSpPr/>
                        <p:nvPr/>
                      </p:nvGrpSpPr>
                      <p:grpSpPr>
                        <a:xfrm>
                          <a:off x="272326" y="1208214"/>
                          <a:ext cx="2732120" cy="3520540"/>
                          <a:chOff x="104107" y="294516"/>
                          <a:chExt cx="2404834" cy="4094555"/>
                        </a:xfrm>
                      </p:grpSpPr>
                      <p:grpSp>
                        <p:nvGrpSpPr>
                          <p:cNvPr id="406" name="Group 405"/>
                          <p:cNvGrpSpPr/>
                          <p:nvPr/>
                        </p:nvGrpSpPr>
                        <p:grpSpPr>
                          <a:xfrm>
                            <a:off x="192056" y="294516"/>
                            <a:ext cx="2316885" cy="3975281"/>
                            <a:chOff x="192056" y="294516"/>
                            <a:chExt cx="2316885" cy="3975281"/>
                          </a:xfrm>
                        </p:grpSpPr>
                        <p:pic>
                          <p:nvPicPr>
                            <p:cNvPr id="408" name="Content Placeholder 5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2056" y="294516"/>
                              <a:ext cx="2316885" cy="3975281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409" name="Rounded Rectangle 408"/>
                            <p:cNvSpPr/>
                            <p:nvPr/>
                          </p:nvSpPr>
                          <p:spPr>
                            <a:xfrm flipV="1">
                              <a:off x="321263" y="3571061"/>
                              <a:ext cx="1977798" cy="45719"/>
                            </a:xfrm>
                            <a:prstGeom prst="roundRect">
                              <a:avLst/>
                            </a:prstGeom>
                          </p:spPr>
                          <p:style>
                            <a:lnRef idx="2">
                              <a:schemeClr val="dk1">
                                <a:shade val="50000"/>
                              </a:schemeClr>
                            </a:lnRef>
                            <a:fillRef idx="1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pic>
                        <p:nvPicPr>
                          <p:cNvPr id="407" name="Picture 406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0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04107" y="3619035"/>
                            <a:ext cx="2404834" cy="770036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405" name="Picture 40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94571" y="584631"/>
                          <a:ext cx="2809875" cy="1038225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403" name="Picture 402"/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8651" y="1349829"/>
                        <a:ext cx="788448" cy="455351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01" name="Picture 400"/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969815" y="1309943"/>
                      <a:ext cx="788448" cy="45535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99" name="Picture 398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326" y="2164274"/>
                    <a:ext cx="283456" cy="30026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95" name="TextBox 394"/>
                <p:cNvSpPr txBox="1"/>
                <p:nvPr/>
              </p:nvSpPr>
              <p:spPr>
                <a:xfrm>
                  <a:off x="2941884" y="3093098"/>
                  <a:ext cx="1107644" cy="471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30g size reduced </a:t>
                  </a:r>
                </a:p>
                <a:p>
                  <a:pPr algn="ctr"/>
                  <a:r>
                    <a:rPr lang="en-US" sz="800" dirty="0"/>
                    <a:t> biochar 2</a:t>
                  </a:r>
                </a:p>
              </p:txBody>
            </p:sp>
          </p:grpSp>
        </p:grpSp>
        <p:grpSp>
          <p:nvGrpSpPr>
            <p:cNvPr id="566" name="Group 565"/>
            <p:cNvGrpSpPr/>
            <p:nvPr/>
          </p:nvGrpSpPr>
          <p:grpSpPr>
            <a:xfrm>
              <a:off x="2723173" y="3152672"/>
              <a:ext cx="1556983" cy="1768115"/>
              <a:chOff x="2532642" y="1662230"/>
              <a:chExt cx="1910638" cy="1815954"/>
            </a:xfrm>
          </p:grpSpPr>
          <p:grpSp>
            <p:nvGrpSpPr>
              <p:cNvPr id="568" name="Group 567"/>
              <p:cNvGrpSpPr/>
              <p:nvPr/>
            </p:nvGrpSpPr>
            <p:grpSpPr>
              <a:xfrm>
                <a:off x="2532642" y="1662230"/>
                <a:ext cx="902402" cy="1812657"/>
                <a:chOff x="2912108" y="2001268"/>
                <a:chExt cx="1081792" cy="1802291"/>
              </a:xfrm>
            </p:grpSpPr>
            <p:grpSp>
              <p:nvGrpSpPr>
                <p:cNvPr id="584" name="Group 583"/>
                <p:cNvGrpSpPr/>
                <p:nvPr/>
              </p:nvGrpSpPr>
              <p:grpSpPr>
                <a:xfrm>
                  <a:off x="2912108" y="2001268"/>
                  <a:ext cx="1081792" cy="1802291"/>
                  <a:chOff x="162672" y="1054292"/>
                  <a:chExt cx="1010183" cy="1706880"/>
                </a:xfrm>
              </p:grpSpPr>
              <p:grpSp>
                <p:nvGrpSpPr>
                  <p:cNvPr id="586" name="Group 585"/>
                  <p:cNvGrpSpPr/>
                  <p:nvPr/>
                </p:nvGrpSpPr>
                <p:grpSpPr>
                  <a:xfrm>
                    <a:off x="162672" y="1054292"/>
                    <a:ext cx="1010183" cy="1706880"/>
                    <a:chOff x="194571" y="584631"/>
                    <a:chExt cx="2809875" cy="4144123"/>
                  </a:xfrm>
                </p:grpSpPr>
                <p:grpSp>
                  <p:nvGrpSpPr>
                    <p:cNvPr id="588" name="Group 587"/>
                    <p:cNvGrpSpPr/>
                    <p:nvPr/>
                  </p:nvGrpSpPr>
                  <p:grpSpPr>
                    <a:xfrm>
                      <a:off x="194571" y="584631"/>
                      <a:ext cx="2809875" cy="4144123"/>
                      <a:chOff x="194571" y="584631"/>
                      <a:chExt cx="2809875" cy="4144123"/>
                    </a:xfrm>
                  </p:grpSpPr>
                  <p:grpSp>
                    <p:nvGrpSpPr>
                      <p:cNvPr id="590" name="Group 589"/>
                      <p:cNvGrpSpPr/>
                      <p:nvPr/>
                    </p:nvGrpSpPr>
                    <p:grpSpPr>
                      <a:xfrm>
                        <a:off x="194571" y="584631"/>
                        <a:ext cx="2809875" cy="4144123"/>
                        <a:chOff x="194571" y="584631"/>
                        <a:chExt cx="2809875" cy="4144123"/>
                      </a:xfrm>
                    </p:grpSpPr>
                    <p:grpSp>
                      <p:nvGrpSpPr>
                        <p:cNvPr id="592" name="Group 591"/>
                        <p:cNvGrpSpPr/>
                        <p:nvPr/>
                      </p:nvGrpSpPr>
                      <p:grpSpPr>
                        <a:xfrm>
                          <a:off x="272326" y="1208214"/>
                          <a:ext cx="2732120" cy="3520540"/>
                          <a:chOff x="104107" y="294516"/>
                          <a:chExt cx="2404834" cy="4094555"/>
                        </a:xfrm>
                      </p:grpSpPr>
                      <p:grpSp>
                        <p:nvGrpSpPr>
                          <p:cNvPr id="594" name="Group 593"/>
                          <p:cNvGrpSpPr/>
                          <p:nvPr/>
                        </p:nvGrpSpPr>
                        <p:grpSpPr>
                          <a:xfrm>
                            <a:off x="192056" y="294516"/>
                            <a:ext cx="2316885" cy="3975281"/>
                            <a:chOff x="192056" y="294516"/>
                            <a:chExt cx="2316885" cy="3975281"/>
                          </a:xfrm>
                        </p:grpSpPr>
                        <p:pic>
                          <p:nvPicPr>
                            <p:cNvPr id="596" name="Content Placeholder 5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2056" y="294516"/>
                              <a:ext cx="2316885" cy="3975281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597" name="Rounded Rectangle 596"/>
                            <p:cNvSpPr/>
                            <p:nvPr/>
                          </p:nvSpPr>
                          <p:spPr>
                            <a:xfrm flipV="1">
                              <a:off x="321263" y="3571061"/>
                              <a:ext cx="1977798" cy="45719"/>
                            </a:xfrm>
                            <a:prstGeom prst="roundRect">
                              <a:avLst/>
                            </a:prstGeom>
                          </p:spPr>
                          <p:style>
                            <a:lnRef idx="2">
                              <a:schemeClr val="dk1">
                                <a:shade val="50000"/>
                              </a:schemeClr>
                            </a:lnRef>
                            <a:fillRef idx="1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pic>
                        <p:nvPicPr>
                          <p:cNvPr id="595" name="Picture 594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0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04107" y="3619035"/>
                            <a:ext cx="2404834" cy="770036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593" name="Picture 59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94571" y="584631"/>
                          <a:ext cx="2809875" cy="1038225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591" name="Picture 590"/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8651" y="1349829"/>
                        <a:ext cx="788448" cy="455351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89" name="Picture 588"/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969815" y="1309943"/>
                      <a:ext cx="788448" cy="45535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87" name="Picture 586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326" y="2164274"/>
                    <a:ext cx="283456" cy="30026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85" name="TextBox 584"/>
                <p:cNvSpPr txBox="1"/>
                <p:nvPr/>
              </p:nvSpPr>
              <p:spPr>
                <a:xfrm>
                  <a:off x="2978004" y="3110191"/>
                  <a:ext cx="988028" cy="471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60g size reduced </a:t>
                  </a:r>
                </a:p>
                <a:p>
                  <a:pPr algn="ctr"/>
                  <a:r>
                    <a:rPr lang="en-US" sz="800" dirty="0"/>
                    <a:t> biochar 2</a:t>
                  </a:r>
                </a:p>
              </p:txBody>
            </p:sp>
          </p:grpSp>
          <p:grpSp>
            <p:nvGrpSpPr>
              <p:cNvPr id="569" name="Group 568"/>
              <p:cNvGrpSpPr/>
              <p:nvPr/>
            </p:nvGrpSpPr>
            <p:grpSpPr>
              <a:xfrm>
                <a:off x="3540878" y="1665527"/>
                <a:ext cx="902402" cy="1812657"/>
                <a:chOff x="2912108" y="2001268"/>
                <a:chExt cx="1081792" cy="1802291"/>
              </a:xfrm>
            </p:grpSpPr>
            <p:grpSp>
              <p:nvGrpSpPr>
                <p:cNvPr id="570" name="Group 569"/>
                <p:cNvGrpSpPr/>
                <p:nvPr/>
              </p:nvGrpSpPr>
              <p:grpSpPr>
                <a:xfrm>
                  <a:off x="2912108" y="2001268"/>
                  <a:ext cx="1081792" cy="1802291"/>
                  <a:chOff x="162672" y="1054292"/>
                  <a:chExt cx="1010183" cy="1706880"/>
                </a:xfrm>
              </p:grpSpPr>
              <p:grpSp>
                <p:nvGrpSpPr>
                  <p:cNvPr id="572" name="Group 571"/>
                  <p:cNvGrpSpPr/>
                  <p:nvPr/>
                </p:nvGrpSpPr>
                <p:grpSpPr>
                  <a:xfrm>
                    <a:off x="162672" y="1054292"/>
                    <a:ext cx="1010183" cy="1706880"/>
                    <a:chOff x="194571" y="584631"/>
                    <a:chExt cx="2809875" cy="4144123"/>
                  </a:xfrm>
                </p:grpSpPr>
                <p:grpSp>
                  <p:nvGrpSpPr>
                    <p:cNvPr id="574" name="Group 573"/>
                    <p:cNvGrpSpPr/>
                    <p:nvPr/>
                  </p:nvGrpSpPr>
                  <p:grpSpPr>
                    <a:xfrm>
                      <a:off x="194571" y="584631"/>
                      <a:ext cx="2809875" cy="4144123"/>
                      <a:chOff x="194571" y="584631"/>
                      <a:chExt cx="2809875" cy="4144123"/>
                    </a:xfrm>
                  </p:grpSpPr>
                  <p:grpSp>
                    <p:nvGrpSpPr>
                      <p:cNvPr id="576" name="Group 575"/>
                      <p:cNvGrpSpPr/>
                      <p:nvPr/>
                    </p:nvGrpSpPr>
                    <p:grpSpPr>
                      <a:xfrm>
                        <a:off x="194571" y="584631"/>
                        <a:ext cx="2809875" cy="4144123"/>
                        <a:chOff x="194571" y="584631"/>
                        <a:chExt cx="2809875" cy="4144123"/>
                      </a:xfrm>
                    </p:grpSpPr>
                    <p:grpSp>
                      <p:nvGrpSpPr>
                        <p:cNvPr id="578" name="Group 577"/>
                        <p:cNvGrpSpPr/>
                        <p:nvPr/>
                      </p:nvGrpSpPr>
                      <p:grpSpPr>
                        <a:xfrm>
                          <a:off x="272326" y="1208214"/>
                          <a:ext cx="2732120" cy="3520540"/>
                          <a:chOff x="104107" y="294516"/>
                          <a:chExt cx="2404834" cy="4094555"/>
                        </a:xfrm>
                      </p:grpSpPr>
                      <p:grpSp>
                        <p:nvGrpSpPr>
                          <p:cNvPr id="580" name="Group 579"/>
                          <p:cNvGrpSpPr/>
                          <p:nvPr/>
                        </p:nvGrpSpPr>
                        <p:grpSpPr>
                          <a:xfrm>
                            <a:off x="192056" y="294516"/>
                            <a:ext cx="2316885" cy="3975281"/>
                            <a:chOff x="192056" y="294516"/>
                            <a:chExt cx="2316885" cy="3975281"/>
                          </a:xfrm>
                        </p:grpSpPr>
                        <p:pic>
                          <p:nvPicPr>
                            <p:cNvPr id="582" name="Content Placeholder 5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2056" y="294516"/>
                              <a:ext cx="2316885" cy="3975281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583" name="Rounded Rectangle 582"/>
                            <p:cNvSpPr/>
                            <p:nvPr/>
                          </p:nvSpPr>
                          <p:spPr>
                            <a:xfrm flipV="1">
                              <a:off x="321263" y="3571061"/>
                              <a:ext cx="1977798" cy="45719"/>
                            </a:xfrm>
                            <a:prstGeom prst="roundRect">
                              <a:avLst/>
                            </a:prstGeom>
                          </p:spPr>
                          <p:style>
                            <a:lnRef idx="2">
                              <a:schemeClr val="dk1">
                                <a:shade val="50000"/>
                              </a:schemeClr>
                            </a:lnRef>
                            <a:fillRef idx="1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pic>
                        <p:nvPicPr>
                          <p:cNvPr id="581" name="Picture 580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0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04107" y="3619035"/>
                            <a:ext cx="2404834" cy="770036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579" name="Picture 57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94571" y="584631"/>
                          <a:ext cx="2809875" cy="1038225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577" name="Picture 576"/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8651" y="1349829"/>
                        <a:ext cx="788448" cy="455351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75" name="Picture 574"/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969815" y="1309943"/>
                      <a:ext cx="788448" cy="45535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73" name="Picture 572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326" y="2164274"/>
                    <a:ext cx="283456" cy="30026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71" name="TextBox 570"/>
                <p:cNvSpPr txBox="1"/>
                <p:nvPr/>
              </p:nvSpPr>
              <p:spPr>
                <a:xfrm>
                  <a:off x="2968512" y="3100603"/>
                  <a:ext cx="989303" cy="471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60g size reduced </a:t>
                  </a:r>
                </a:p>
                <a:p>
                  <a:pPr algn="ctr"/>
                  <a:r>
                    <a:rPr lang="en-US" sz="800" dirty="0"/>
                    <a:t> biochar 2</a:t>
                  </a:r>
                </a:p>
              </p:txBody>
            </p:sp>
          </p:grpSp>
        </p:grpSp>
        <p:grpSp>
          <p:nvGrpSpPr>
            <p:cNvPr id="600" name="Group 599"/>
            <p:cNvGrpSpPr/>
            <p:nvPr/>
          </p:nvGrpSpPr>
          <p:grpSpPr>
            <a:xfrm>
              <a:off x="2718821" y="4933578"/>
              <a:ext cx="1556986" cy="1768115"/>
              <a:chOff x="2532642" y="1662230"/>
              <a:chExt cx="1910641" cy="1815954"/>
            </a:xfrm>
          </p:grpSpPr>
          <p:grpSp>
            <p:nvGrpSpPr>
              <p:cNvPr id="602" name="Group 601"/>
              <p:cNvGrpSpPr/>
              <p:nvPr/>
            </p:nvGrpSpPr>
            <p:grpSpPr>
              <a:xfrm>
                <a:off x="2532642" y="1662230"/>
                <a:ext cx="902402" cy="1812657"/>
                <a:chOff x="2912108" y="2001268"/>
                <a:chExt cx="1081792" cy="1802291"/>
              </a:xfrm>
            </p:grpSpPr>
            <p:grpSp>
              <p:nvGrpSpPr>
                <p:cNvPr id="618" name="Group 617"/>
                <p:cNvGrpSpPr/>
                <p:nvPr/>
              </p:nvGrpSpPr>
              <p:grpSpPr>
                <a:xfrm>
                  <a:off x="2912108" y="2001268"/>
                  <a:ext cx="1081792" cy="1802291"/>
                  <a:chOff x="162672" y="1054292"/>
                  <a:chExt cx="1010183" cy="1706880"/>
                </a:xfrm>
              </p:grpSpPr>
              <p:grpSp>
                <p:nvGrpSpPr>
                  <p:cNvPr id="620" name="Group 619"/>
                  <p:cNvGrpSpPr/>
                  <p:nvPr/>
                </p:nvGrpSpPr>
                <p:grpSpPr>
                  <a:xfrm>
                    <a:off x="162672" y="1054292"/>
                    <a:ext cx="1010183" cy="1706880"/>
                    <a:chOff x="194571" y="584631"/>
                    <a:chExt cx="2809875" cy="4144123"/>
                  </a:xfrm>
                </p:grpSpPr>
                <p:grpSp>
                  <p:nvGrpSpPr>
                    <p:cNvPr id="622" name="Group 621"/>
                    <p:cNvGrpSpPr/>
                    <p:nvPr/>
                  </p:nvGrpSpPr>
                  <p:grpSpPr>
                    <a:xfrm>
                      <a:off x="194571" y="584631"/>
                      <a:ext cx="2809875" cy="4144123"/>
                      <a:chOff x="194571" y="584631"/>
                      <a:chExt cx="2809875" cy="4144123"/>
                    </a:xfrm>
                  </p:grpSpPr>
                  <p:grpSp>
                    <p:nvGrpSpPr>
                      <p:cNvPr id="624" name="Group 623"/>
                      <p:cNvGrpSpPr/>
                      <p:nvPr/>
                    </p:nvGrpSpPr>
                    <p:grpSpPr>
                      <a:xfrm>
                        <a:off x="194571" y="584631"/>
                        <a:ext cx="2809875" cy="4144123"/>
                        <a:chOff x="194571" y="584631"/>
                        <a:chExt cx="2809875" cy="4144123"/>
                      </a:xfrm>
                    </p:grpSpPr>
                    <p:grpSp>
                      <p:nvGrpSpPr>
                        <p:cNvPr id="626" name="Group 625"/>
                        <p:cNvGrpSpPr/>
                        <p:nvPr/>
                      </p:nvGrpSpPr>
                      <p:grpSpPr>
                        <a:xfrm>
                          <a:off x="272326" y="1208214"/>
                          <a:ext cx="2732120" cy="3520540"/>
                          <a:chOff x="104107" y="294516"/>
                          <a:chExt cx="2404834" cy="4094555"/>
                        </a:xfrm>
                      </p:grpSpPr>
                      <p:grpSp>
                        <p:nvGrpSpPr>
                          <p:cNvPr id="628" name="Group 627"/>
                          <p:cNvGrpSpPr/>
                          <p:nvPr/>
                        </p:nvGrpSpPr>
                        <p:grpSpPr>
                          <a:xfrm>
                            <a:off x="192056" y="294516"/>
                            <a:ext cx="2316885" cy="3975281"/>
                            <a:chOff x="192056" y="294516"/>
                            <a:chExt cx="2316885" cy="3975281"/>
                          </a:xfrm>
                        </p:grpSpPr>
                        <p:pic>
                          <p:nvPicPr>
                            <p:cNvPr id="630" name="Content Placeholder 5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2056" y="294516"/>
                              <a:ext cx="2316885" cy="3975281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631" name="Rounded Rectangle 630"/>
                            <p:cNvSpPr/>
                            <p:nvPr/>
                          </p:nvSpPr>
                          <p:spPr>
                            <a:xfrm flipV="1">
                              <a:off x="321263" y="3571061"/>
                              <a:ext cx="1977798" cy="45719"/>
                            </a:xfrm>
                            <a:prstGeom prst="roundRect">
                              <a:avLst/>
                            </a:prstGeom>
                          </p:spPr>
                          <p:style>
                            <a:lnRef idx="2">
                              <a:schemeClr val="dk1">
                                <a:shade val="50000"/>
                              </a:schemeClr>
                            </a:lnRef>
                            <a:fillRef idx="1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pic>
                        <p:nvPicPr>
                          <p:cNvPr id="629" name="Picture 628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0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04107" y="3619035"/>
                            <a:ext cx="2404834" cy="770036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627" name="Picture 62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94571" y="584631"/>
                          <a:ext cx="2809875" cy="1038225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625" name="Picture 624"/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8651" y="1349829"/>
                        <a:ext cx="788448" cy="455351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23" name="Picture 622"/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969815" y="1309943"/>
                      <a:ext cx="788448" cy="45535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21" name="Picture 620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326" y="2164274"/>
                    <a:ext cx="283456" cy="30026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19" name="TextBox 618"/>
                <p:cNvSpPr txBox="1"/>
                <p:nvPr/>
              </p:nvSpPr>
              <p:spPr>
                <a:xfrm>
                  <a:off x="3004631" y="3110194"/>
                  <a:ext cx="950834" cy="471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90g size reduced </a:t>
                  </a:r>
                </a:p>
                <a:p>
                  <a:pPr algn="ctr"/>
                  <a:r>
                    <a:rPr lang="en-US" sz="800" dirty="0"/>
                    <a:t> biochar 2</a:t>
                  </a:r>
                </a:p>
              </p:txBody>
            </p:sp>
          </p:grpSp>
          <p:grpSp>
            <p:nvGrpSpPr>
              <p:cNvPr id="603" name="Group 602"/>
              <p:cNvGrpSpPr/>
              <p:nvPr/>
            </p:nvGrpSpPr>
            <p:grpSpPr>
              <a:xfrm>
                <a:off x="3540880" y="1665527"/>
                <a:ext cx="902403" cy="1812657"/>
                <a:chOff x="2912108" y="2001268"/>
                <a:chExt cx="1081792" cy="1802291"/>
              </a:xfrm>
            </p:grpSpPr>
            <p:grpSp>
              <p:nvGrpSpPr>
                <p:cNvPr id="604" name="Group 603"/>
                <p:cNvGrpSpPr/>
                <p:nvPr/>
              </p:nvGrpSpPr>
              <p:grpSpPr>
                <a:xfrm>
                  <a:off x="2912108" y="2001268"/>
                  <a:ext cx="1081792" cy="1802291"/>
                  <a:chOff x="162672" y="1054292"/>
                  <a:chExt cx="1010183" cy="1706880"/>
                </a:xfrm>
              </p:grpSpPr>
              <p:grpSp>
                <p:nvGrpSpPr>
                  <p:cNvPr id="606" name="Group 605"/>
                  <p:cNvGrpSpPr/>
                  <p:nvPr/>
                </p:nvGrpSpPr>
                <p:grpSpPr>
                  <a:xfrm>
                    <a:off x="162672" y="1054292"/>
                    <a:ext cx="1010183" cy="1706880"/>
                    <a:chOff x="194571" y="584631"/>
                    <a:chExt cx="2809875" cy="4144123"/>
                  </a:xfrm>
                </p:grpSpPr>
                <p:grpSp>
                  <p:nvGrpSpPr>
                    <p:cNvPr id="608" name="Group 607"/>
                    <p:cNvGrpSpPr/>
                    <p:nvPr/>
                  </p:nvGrpSpPr>
                  <p:grpSpPr>
                    <a:xfrm>
                      <a:off x="194571" y="584631"/>
                      <a:ext cx="2809875" cy="4144123"/>
                      <a:chOff x="194571" y="584631"/>
                      <a:chExt cx="2809875" cy="4144123"/>
                    </a:xfrm>
                  </p:grpSpPr>
                  <p:grpSp>
                    <p:nvGrpSpPr>
                      <p:cNvPr id="610" name="Group 609"/>
                      <p:cNvGrpSpPr/>
                      <p:nvPr/>
                    </p:nvGrpSpPr>
                    <p:grpSpPr>
                      <a:xfrm>
                        <a:off x="194571" y="584631"/>
                        <a:ext cx="2809875" cy="4144123"/>
                        <a:chOff x="194571" y="584631"/>
                        <a:chExt cx="2809875" cy="4144123"/>
                      </a:xfrm>
                    </p:grpSpPr>
                    <p:grpSp>
                      <p:nvGrpSpPr>
                        <p:cNvPr id="612" name="Group 611"/>
                        <p:cNvGrpSpPr/>
                        <p:nvPr/>
                      </p:nvGrpSpPr>
                      <p:grpSpPr>
                        <a:xfrm>
                          <a:off x="272326" y="1208214"/>
                          <a:ext cx="2732120" cy="3520540"/>
                          <a:chOff x="104107" y="294516"/>
                          <a:chExt cx="2404834" cy="4094555"/>
                        </a:xfrm>
                      </p:grpSpPr>
                      <p:grpSp>
                        <p:nvGrpSpPr>
                          <p:cNvPr id="614" name="Group 613"/>
                          <p:cNvGrpSpPr/>
                          <p:nvPr/>
                        </p:nvGrpSpPr>
                        <p:grpSpPr>
                          <a:xfrm>
                            <a:off x="192056" y="294516"/>
                            <a:ext cx="2316885" cy="3975281"/>
                            <a:chOff x="192056" y="294516"/>
                            <a:chExt cx="2316885" cy="3975281"/>
                          </a:xfrm>
                        </p:grpSpPr>
                        <p:pic>
                          <p:nvPicPr>
                            <p:cNvPr id="616" name="Content Placeholder 5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92056" y="294516"/>
                              <a:ext cx="2316885" cy="3975281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617" name="Rounded Rectangle 616"/>
                            <p:cNvSpPr/>
                            <p:nvPr/>
                          </p:nvSpPr>
                          <p:spPr>
                            <a:xfrm flipV="1">
                              <a:off x="321263" y="3571061"/>
                              <a:ext cx="1977798" cy="45719"/>
                            </a:xfrm>
                            <a:prstGeom prst="roundRect">
                              <a:avLst/>
                            </a:prstGeom>
                          </p:spPr>
                          <p:style>
                            <a:lnRef idx="2">
                              <a:schemeClr val="dk1">
                                <a:shade val="50000"/>
                              </a:schemeClr>
                            </a:lnRef>
                            <a:fillRef idx="1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pic>
                        <p:nvPicPr>
                          <p:cNvPr id="615" name="Picture 614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0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04107" y="3619035"/>
                            <a:ext cx="2404834" cy="770036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613" name="Picture 61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94571" y="584631"/>
                          <a:ext cx="2809875" cy="1038225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611" name="Picture 610"/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8651" y="1349829"/>
                        <a:ext cx="788448" cy="455351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09" name="Picture 608"/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969815" y="1309943"/>
                      <a:ext cx="788448" cy="455351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07" name="Picture 606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326" y="2164274"/>
                    <a:ext cx="283456" cy="30026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05" name="TextBox 604"/>
                <p:cNvSpPr txBox="1"/>
                <p:nvPr/>
              </p:nvSpPr>
              <p:spPr>
                <a:xfrm>
                  <a:off x="2953384" y="3092407"/>
                  <a:ext cx="989303" cy="471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90g size reduced </a:t>
                  </a:r>
                </a:p>
                <a:p>
                  <a:pPr algn="ctr"/>
                  <a:r>
                    <a:rPr lang="en-US" sz="800" dirty="0"/>
                    <a:t> biochar 2</a:t>
                  </a:r>
                </a:p>
              </p:txBody>
            </p:sp>
          </p:grpSp>
        </p:grpSp>
      </p:grpSp>
      <p:sp>
        <p:nvSpPr>
          <p:cNvPr id="633" name="Title 1"/>
          <p:cNvSpPr txBox="1">
            <a:spLocks/>
          </p:cNvSpPr>
          <p:nvPr/>
        </p:nvSpPr>
        <p:spPr>
          <a:xfrm>
            <a:off x="104107" y="146473"/>
            <a:ext cx="9039893" cy="117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Preliminary experiment</a:t>
            </a:r>
          </a:p>
        </p:txBody>
      </p:sp>
      <p:sp>
        <p:nvSpPr>
          <p:cNvPr id="634" name="Right Arrow 633"/>
          <p:cNvSpPr/>
          <p:nvPr/>
        </p:nvSpPr>
        <p:spPr>
          <a:xfrm rot="18099284">
            <a:off x="1332591" y="2021410"/>
            <a:ext cx="997214" cy="256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5" name="Right Arrow 634"/>
          <p:cNvSpPr/>
          <p:nvPr/>
        </p:nvSpPr>
        <p:spPr>
          <a:xfrm rot="19387431">
            <a:off x="1771632" y="2821326"/>
            <a:ext cx="508521" cy="256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Right Arrow 635"/>
          <p:cNvSpPr/>
          <p:nvPr/>
        </p:nvSpPr>
        <p:spPr>
          <a:xfrm rot="2943967">
            <a:off x="1786084" y="3680540"/>
            <a:ext cx="508521" cy="256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Right Arrow 636"/>
          <p:cNvSpPr/>
          <p:nvPr/>
        </p:nvSpPr>
        <p:spPr>
          <a:xfrm rot="4087458">
            <a:off x="1435459" y="4834365"/>
            <a:ext cx="1004307" cy="256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4" name="Group 643"/>
          <p:cNvGrpSpPr/>
          <p:nvPr/>
        </p:nvGrpSpPr>
        <p:grpSpPr>
          <a:xfrm>
            <a:off x="3724739" y="2842994"/>
            <a:ext cx="1292635" cy="920883"/>
            <a:chOff x="3907167" y="2854147"/>
            <a:chExt cx="1292635" cy="920883"/>
          </a:xfrm>
        </p:grpSpPr>
        <p:sp>
          <p:nvSpPr>
            <p:cNvPr id="203" name="TextBox 202"/>
            <p:cNvSpPr txBox="1"/>
            <p:nvPr/>
          </p:nvSpPr>
          <p:spPr>
            <a:xfrm>
              <a:off x="4036848" y="3498031"/>
              <a:ext cx="11480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Measure H</a:t>
              </a:r>
              <a:r>
                <a:rPr lang="en-US" sz="1200" b="1" baseline="-25000" dirty="0"/>
                <a:t>2</a:t>
              </a:r>
              <a:r>
                <a:rPr lang="en-US" sz="1200" b="1" dirty="0"/>
                <a:t>S</a:t>
              </a:r>
            </a:p>
          </p:txBody>
        </p:sp>
        <p:sp>
          <p:nvSpPr>
            <p:cNvPr id="638" name="Right Arrow 637"/>
            <p:cNvSpPr/>
            <p:nvPr/>
          </p:nvSpPr>
          <p:spPr>
            <a:xfrm>
              <a:off x="4027733" y="3248146"/>
              <a:ext cx="1075490" cy="2561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3907167" y="2854147"/>
              <a:ext cx="1292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Store in dark for 3 days </a:t>
              </a:r>
            </a:p>
          </p:txBody>
        </p:sp>
      </p:grpSp>
      <p:sp>
        <p:nvSpPr>
          <p:cNvPr id="640" name="TextBox 639"/>
          <p:cNvSpPr txBox="1"/>
          <p:nvPr/>
        </p:nvSpPr>
        <p:spPr>
          <a:xfrm>
            <a:off x="2495941" y="1575429"/>
            <a:ext cx="1208007" cy="362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250ml bottle</a:t>
            </a:r>
          </a:p>
        </p:txBody>
      </p:sp>
      <p:sp>
        <p:nvSpPr>
          <p:cNvPr id="641" name="TextBox 640"/>
          <p:cNvSpPr txBox="1"/>
          <p:nvPr/>
        </p:nvSpPr>
        <p:spPr>
          <a:xfrm>
            <a:off x="2574746" y="3151112"/>
            <a:ext cx="1034743" cy="318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250ml bottle</a:t>
            </a:r>
          </a:p>
        </p:txBody>
      </p:sp>
      <p:sp>
        <p:nvSpPr>
          <p:cNvPr id="642" name="TextBox 641"/>
          <p:cNvSpPr txBox="1"/>
          <p:nvPr/>
        </p:nvSpPr>
        <p:spPr>
          <a:xfrm>
            <a:off x="2544086" y="4765446"/>
            <a:ext cx="1034743" cy="318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250ml bottle</a:t>
            </a:r>
          </a:p>
        </p:txBody>
      </p:sp>
      <p:sp>
        <p:nvSpPr>
          <p:cNvPr id="643" name="TextBox 642"/>
          <p:cNvSpPr txBox="1"/>
          <p:nvPr/>
        </p:nvSpPr>
        <p:spPr>
          <a:xfrm>
            <a:off x="2524242" y="6459381"/>
            <a:ext cx="1034743" cy="318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250ml bottle</a:t>
            </a:r>
          </a:p>
        </p:txBody>
      </p:sp>
    </p:spTree>
    <p:extLst>
      <p:ext uri="{BB962C8B-B14F-4D97-AF65-F5344CB8AC3E}">
        <p14:creationId xmlns:p14="http://schemas.microsoft.com/office/powerpoint/2010/main" val="2516826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D869D1-C3F3-4073-ABB9-8B2ADCA757F1}"/>
              </a:ext>
            </a:extLst>
          </p:cNvPr>
          <p:cNvSpPr txBox="1"/>
          <p:nvPr/>
        </p:nvSpPr>
        <p:spPr>
          <a:xfrm>
            <a:off x="4976381" y="2821158"/>
            <a:ext cx="390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Twist seal cap with two valve slots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AF9160A-C9F7-49B7-9337-AB64F3FFD924}"/>
              </a:ext>
            </a:extLst>
          </p:cNvPr>
          <p:cNvSpPr txBox="1"/>
          <p:nvPr/>
        </p:nvSpPr>
        <p:spPr>
          <a:xfrm>
            <a:off x="5051729" y="1515628"/>
            <a:ext cx="417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Sampling / nitrogen flushing valves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428091F-DBF8-4E9B-9154-36C93C6D914E}"/>
              </a:ext>
            </a:extLst>
          </p:cNvPr>
          <p:cNvSpPr txBox="1"/>
          <p:nvPr/>
        </p:nvSpPr>
        <p:spPr>
          <a:xfrm>
            <a:off x="5240132" y="5366645"/>
            <a:ext cx="338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C&amp;D fines, biochar and water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2" b="13967"/>
          <a:stretch/>
        </p:blipFill>
        <p:spPr>
          <a:xfrm rot="5400000">
            <a:off x="-754585" y="2302622"/>
            <a:ext cx="5495180" cy="313016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213148" y="1526838"/>
            <a:ext cx="1776548" cy="327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338366" y="5410395"/>
            <a:ext cx="1776548" cy="327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40211" y="4867884"/>
            <a:ext cx="2272937" cy="127884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78006" y="1169042"/>
            <a:ext cx="2178705" cy="104293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78773" y="2611067"/>
            <a:ext cx="1747311" cy="78951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083717" y="2845603"/>
            <a:ext cx="1776548" cy="327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04107" y="86657"/>
            <a:ext cx="9039893" cy="117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Experimental flask</a:t>
            </a:r>
          </a:p>
        </p:txBody>
      </p:sp>
    </p:spTree>
    <p:extLst>
      <p:ext uri="{BB962C8B-B14F-4D97-AF65-F5344CB8AC3E}">
        <p14:creationId xmlns:p14="http://schemas.microsoft.com/office/powerpoint/2010/main" val="159015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04107" y="86657"/>
            <a:ext cx="9039893" cy="117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H2S measurement </a:t>
            </a:r>
          </a:p>
        </p:txBody>
      </p:sp>
      <p:pic>
        <p:nvPicPr>
          <p:cNvPr id="13" name="Picture 12" descr="IMG_301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76" r="2603" b="30985"/>
          <a:stretch/>
        </p:blipFill>
        <p:spPr>
          <a:xfrm rot="5400000">
            <a:off x="-127650" y="1634234"/>
            <a:ext cx="3163962" cy="15675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D869D1-C3F3-4073-ABB9-8B2ADCA757F1}"/>
              </a:ext>
            </a:extLst>
          </p:cNvPr>
          <p:cNvSpPr txBox="1"/>
          <p:nvPr/>
        </p:nvSpPr>
        <p:spPr>
          <a:xfrm>
            <a:off x="548640" y="4091391"/>
            <a:ext cx="2481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a glass syringe to take H</a:t>
            </a:r>
            <a:r>
              <a:rPr lang="en-US" sz="1600" baseline="-25000" dirty="0"/>
              <a:t>2</a:t>
            </a:r>
            <a:r>
              <a:rPr lang="en-US" sz="1600" dirty="0"/>
              <a:t>S out of flask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2343486" y="2175234"/>
            <a:ext cx="1192191" cy="327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BD869D1-C3F3-4073-ABB9-8B2ADCA757F1}"/>
              </a:ext>
            </a:extLst>
          </p:cNvPr>
          <p:cNvSpPr txBox="1"/>
          <p:nvPr/>
        </p:nvSpPr>
        <p:spPr>
          <a:xfrm>
            <a:off x="3304899" y="4071766"/>
            <a:ext cx="2538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Inject the gas into a </a:t>
            </a:r>
            <a:r>
              <a:rPr lang="en-US" sz="1600" dirty="0" err="1"/>
              <a:t>tedlar</a:t>
            </a:r>
            <a:r>
              <a:rPr lang="en-US" sz="1600" dirty="0"/>
              <a:t> bag (dilute if necessary)</a:t>
            </a:r>
          </a:p>
        </p:txBody>
      </p:sp>
      <p:pic>
        <p:nvPicPr>
          <p:cNvPr id="26" name="Picture 25" descr="IMG_3034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0" t="6539" r="8839" b="31323"/>
          <a:stretch/>
        </p:blipFill>
        <p:spPr>
          <a:xfrm rot="5400000">
            <a:off x="2904978" y="1615153"/>
            <a:ext cx="3221201" cy="1662943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5430667" y="2178452"/>
            <a:ext cx="1192191" cy="327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IMG_3042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8" t="5692" r="4719" b="20317"/>
          <a:stretch/>
        </p:blipFill>
        <p:spPr>
          <a:xfrm rot="5400000">
            <a:off x="6084938" y="1456507"/>
            <a:ext cx="3241284" cy="20003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BD869D1-C3F3-4073-ABB9-8B2ADCA757F1}"/>
              </a:ext>
            </a:extLst>
          </p:cNvPr>
          <p:cNvSpPr txBox="1"/>
          <p:nvPr/>
        </p:nvSpPr>
        <p:spPr>
          <a:xfrm>
            <a:off x="6470458" y="4057225"/>
            <a:ext cx="2673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Measure the H</a:t>
            </a:r>
            <a:r>
              <a:rPr lang="en-US" sz="1600" baseline="-25000" dirty="0"/>
              <a:t>2</a:t>
            </a:r>
            <a:r>
              <a:rPr lang="en-US" sz="1600" dirty="0"/>
              <a:t>S in the bag using a Jerome 631-X H</a:t>
            </a:r>
            <a:r>
              <a:rPr lang="en-US" sz="1600" baseline="-25000" dirty="0"/>
              <a:t>2</a:t>
            </a:r>
            <a:r>
              <a:rPr lang="en-US" sz="1600" dirty="0"/>
              <a:t>S analyzer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293" y="4996807"/>
            <a:ext cx="7332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Jerome meter has a detection range of 0.003-50ppm</a:t>
            </a:r>
          </a:p>
          <a:p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200292" y="5444794"/>
            <a:ext cx="7332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H</a:t>
            </a:r>
            <a:r>
              <a:rPr lang="en-US" sz="2000" baseline="-25000" dirty="0"/>
              <a:t>2</a:t>
            </a:r>
            <a:r>
              <a:rPr lang="en-US" sz="2000" dirty="0"/>
              <a:t>S was diluted using the lab air if higher than 50ppm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200292" y="5868568"/>
            <a:ext cx="8795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Jerome meter was checked using a 25ppm H</a:t>
            </a:r>
            <a:r>
              <a:rPr lang="en-US" sz="2000" baseline="-25000" dirty="0"/>
              <a:t>2</a:t>
            </a:r>
            <a:r>
              <a:rPr lang="en-US" sz="2000" dirty="0"/>
              <a:t>S standard gas before measurement </a:t>
            </a:r>
          </a:p>
        </p:txBody>
      </p:sp>
    </p:spTree>
    <p:extLst>
      <p:ext uri="{BB962C8B-B14F-4D97-AF65-F5344CB8AC3E}">
        <p14:creationId xmlns:p14="http://schemas.microsoft.com/office/powerpoint/2010/main" val="2182154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8867BDE-6B52-4E62-9E8C-DD0E70979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943350" cy="1325563"/>
          </a:xfrm>
        </p:spPr>
        <p:txBody>
          <a:bodyPr>
            <a:noAutofit/>
          </a:bodyPr>
          <a:lstStyle/>
          <a:p>
            <a:r>
              <a:rPr lang="en-US" sz="3200" dirty="0"/>
              <a:t>Major C&amp;D Recovered Commodities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EAA5D46-A649-4D38-984F-0E83359DD4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942" y="2048783"/>
            <a:ext cx="3886200" cy="4351338"/>
          </a:xfrm>
        </p:spPr>
        <p:txBody>
          <a:bodyPr/>
          <a:lstStyle/>
          <a:p>
            <a:r>
              <a:rPr lang="en-US" dirty="0"/>
              <a:t>Aggregate</a:t>
            </a:r>
          </a:p>
          <a:p>
            <a:r>
              <a:rPr lang="en-US" dirty="0"/>
              <a:t>Wood</a:t>
            </a:r>
          </a:p>
          <a:p>
            <a:r>
              <a:rPr lang="en-US" dirty="0"/>
              <a:t>Fines</a:t>
            </a:r>
          </a:p>
          <a:p>
            <a:r>
              <a:rPr lang="en-US" dirty="0"/>
              <a:t>Metal</a:t>
            </a:r>
          </a:p>
          <a:p>
            <a:r>
              <a:rPr lang="en-US" dirty="0"/>
              <a:t>Cardboard</a:t>
            </a:r>
          </a:p>
          <a:p>
            <a:r>
              <a:rPr lang="en-US" dirty="0"/>
              <a:t>Gypsum Drywall</a:t>
            </a:r>
          </a:p>
          <a:p>
            <a:r>
              <a:rPr lang="en-US" dirty="0"/>
              <a:t>Asphalt Shingles</a:t>
            </a:r>
          </a:p>
          <a:p>
            <a:r>
              <a:rPr lang="en-US" dirty="0"/>
              <a:t>RDF</a:t>
            </a:r>
          </a:p>
        </p:txBody>
      </p:sp>
      <p:pic>
        <p:nvPicPr>
          <p:cNvPr id="7" name="Picture 2" descr="Sun_003">
            <a:extLst>
              <a:ext uri="{FF2B5EF4-FFF2-40B4-BE49-F238E27FC236}">
                <a16:creationId xmlns:a16="http://schemas.microsoft.com/office/drawing/2014/main" xmlns="" id="{C7F3939A-2266-455B-AB15-2079B549E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12516"/>
          <a:stretch/>
        </p:blipFill>
        <p:spPr bwMode="auto">
          <a:xfrm>
            <a:off x="4680858" y="142215"/>
            <a:ext cx="3724712" cy="2165556"/>
          </a:xfrm>
          <a:prstGeom prst="rect">
            <a:avLst/>
          </a:prstGeom>
          <a:noFill/>
        </p:spPr>
      </p:pic>
      <p:pic>
        <p:nvPicPr>
          <p:cNvPr id="8" name="Picture 7" descr="Sun_006">
            <a:extLst>
              <a:ext uri="{FF2B5EF4-FFF2-40B4-BE49-F238E27FC236}">
                <a16:creationId xmlns:a16="http://schemas.microsoft.com/office/drawing/2014/main" xmlns="" id="{A30F746B-91C7-4544-9EC5-0CB1EFF6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16036"/>
          <a:stretch/>
        </p:blipFill>
        <p:spPr bwMode="auto">
          <a:xfrm>
            <a:off x="4680859" y="2369225"/>
            <a:ext cx="3724712" cy="1914466"/>
          </a:xfrm>
          <a:prstGeom prst="rect">
            <a:avLst/>
          </a:prstGeom>
          <a:noFill/>
        </p:spPr>
      </p:pic>
      <p:pic>
        <p:nvPicPr>
          <p:cNvPr id="9" name="Picture 2" descr="Sun_018">
            <a:extLst>
              <a:ext uri="{FF2B5EF4-FFF2-40B4-BE49-F238E27FC236}">
                <a16:creationId xmlns:a16="http://schemas.microsoft.com/office/drawing/2014/main" xmlns="" id="{78EB9214-C65A-4349-BA48-27E57FFD4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5138"/>
          <a:stretch/>
        </p:blipFill>
        <p:spPr bwMode="auto">
          <a:xfrm>
            <a:off x="4680859" y="4345145"/>
            <a:ext cx="3724712" cy="237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2761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04107" y="225995"/>
            <a:ext cx="9039893" cy="117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18159" r="24368" b="34730"/>
          <a:stretch/>
        </p:blipFill>
        <p:spPr>
          <a:xfrm>
            <a:off x="1472497" y="814088"/>
            <a:ext cx="6303111" cy="52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46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04107" y="225995"/>
            <a:ext cx="9039893" cy="117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t="18413" r="24533" b="44567"/>
          <a:stretch/>
        </p:blipFill>
        <p:spPr>
          <a:xfrm>
            <a:off x="1045029" y="903825"/>
            <a:ext cx="6430087" cy="4260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55422" r="67501" b="34730"/>
          <a:stretch/>
        </p:blipFill>
        <p:spPr>
          <a:xfrm>
            <a:off x="2168433" y="5164183"/>
            <a:ext cx="1663339" cy="110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2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04107" y="225995"/>
            <a:ext cx="9039893" cy="117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778" r="25027" b="34984"/>
          <a:stretch/>
        </p:blipFill>
        <p:spPr>
          <a:xfrm>
            <a:off x="1558834" y="967597"/>
            <a:ext cx="5928806" cy="509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31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04107" y="225995"/>
            <a:ext cx="9039893" cy="117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18540" r="24533" b="35111"/>
          <a:stretch/>
        </p:blipFill>
        <p:spPr>
          <a:xfrm>
            <a:off x="1341120" y="1079861"/>
            <a:ext cx="6338383" cy="523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04107" y="225995"/>
            <a:ext cx="9039893" cy="11761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30755" r="19492" b="19715"/>
          <a:stretch/>
        </p:blipFill>
        <p:spPr bwMode="auto">
          <a:xfrm>
            <a:off x="1615335" y="1009781"/>
            <a:ext cx="5804367" cy="5622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FB8F7B-B3BF-8247-A3D4-360155B35C6C}"/>
              </a:ext>
            </a:extLst>
          </p:cNvPr>
          <p:cNvSpPr txBox="1"/>
          <p:nvPr/>
        </p:nvSpPr>
        <p:spPr>
          <a:xfrm>
            <a:off x="3482394" y="814088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C&amp;D fines 2</a:t>
            </a:r>
          </a:p>
        </p:txBody>
      </p:sp>
    </p:spTree>
    <p:extLst>
      <p:ext uri="{BB962C8B-B14F-4D97-AF65-F5344CB8AC3E}">
        <p14:creationId xmlns:p14="http://schemas.microsoft.com/office/powerpoint/2010/main" val="862758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1DFB3-CDBE-4819-A649-F023B2DE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Focused Research Effort for End Market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F7EE36-79F5-46C8-99E9-78FE3F1409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Determine the optimum approach or recipe for blending C&amp;D fines and biochar in the laboratory</a:t>
            </a:r>
          </a:p>
          <a:p>
            <a:r>
              <a:rPr lang="en-US" dirty="0"/>
              <a:t>Validate with pilot and field studies</a:t>
            </a:r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650B5118-A334-45A7-88F6-1074B67A9B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07" y="1825625"/>
            <a:ext cx="3119663" cy="483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30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4DC34E-787A-49AC-B63F-E806034E9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CDRA research has targeted market development for C&amp;D materials; there is a need to develop products, not just manage residuals.</a:t>
            </a:r>
          </a:p>
          <a:p>
            <a:r>
              <a:rPr lang="en-US" dirty="0"/>
              <a:t>Past research focused on how to produce better fines.</a:t>
            </a:r>
          </a:p>
          <a:p>
            <a:r>
              <a:rPr lang="en-US" sz="2800" dirty="0"/>
              <a:t>Current research </a:t>
            </a:r>
            <a:r>
              <a:rPr lang="en-US" dirty="0"/>
              <a:t>is examining the creation of products made from C&amp;D fines and C&amp;D-wood derived biochar.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5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Timothy G. Townsend, PhD, PE</a:t>
            </a:r>
          </a:p>
          <a:p>
            <a:pPr marL="0" indent="0">
              <a:buNone/>
            </a:pPr>
            <a:r>
              <a:rPr lang="en-US" dirty="0"/>
              <a:t>Professor</a:t>
            </a:r>
          </a:p>
          <a:p>
            <a:pPr marL="0" indent="0">
              <a:buNone/>
            </a:pPr>
            <a:r>
              <a:rPr lang="en-US" dirty="0"/>
              <a:t>Department of Environmental Engineering Sciences</a:t>
            </a:r>
          </a:p>
          <a:p>
            <a:pPr marL="0" indent="0">
              <a:buNone/>
            </a:pPr>
            <a:r>
              <a:rPr lang="en-US" dirty="0"/>
              <a:t>Engineering School for Sustainable Infrastructure and Environment</a:t>
            </a:r>
          </a:p>
          <a:p>
            <a:pPr marL="0" indent="0">
              <a:buNone/>
            </a:pPr>
            <a:r>
              <a:rPr lang="en-US" dirty="0"/>
              <a:t>University of Florida</a:t>
            </a:r>
          </a:p>
          <a:p>
            <a:pPr marL="0" indent="0">
              <a:buNone/>
            </a:pPr>
            <a:r>
              <a:rPr lang="en-US" dirty="0"/>
              <a:t>Gainesville, Florida 32608</a:t>
            </a:r>
          </a:p>
          <a:p>
            <a:pPr marL="0" indent="0">
              <a:buNone/>
            </a:pPr>
            <a:r>
              <a:rPr lang="en-US" dirty="0"/>
              <a:t>352-392-0846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ttown@ufl.edu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nkalita@ufl.edu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://pages.ees.ufl.edu/townsend/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F46C3-9721-4D4D-829B-F3E20D1B7F75}" type="datetime1">
              <a:rPr lang="en-US" smtClean="0"/>
              <a:t>8/25/2020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5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0A8EC0-86AC-498F-86EE-D70A1F596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C&amp;D Wood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BC8076-F101-4483-A93F-A278B5E1BE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Dimensional lumber</a:t>
            </a:r>
          </a:p>
          <a:p>
            <a:r>
              <a:rPr lang="en-US" dirty="0"/>
              <a:t>Pallets</a:t>
            </a:r>
          </a:p>
          <a:p>
            <a:r>
              <a:rPr lang="en-US" dirty="0"/>
              <a:t>Land clearing wood</a:t>
            </a:r>
          </a:p>
          <a:p>
            <a:r>
              <a:rPr lang="en-US" dirty="0"/>
              <a:t>Engineered wood</a:t>
            </a:r>
          </a:p>
          <a:p>
            <a:pPr lvl="1"/>
            <a:r>
              <a:rPr lang="en-US" dirty="0"/>
              <a:t>Plywood</a:t>
            </a:r>
          </a:p>
          <a:p>
            <a:pPr lvl="1"/>
            <a:r>
              <a:rPr lang="en-US" dirty="0"/>
              <a:t>MDF</a:t>
            </a:r>
          </a:p>
          <a:p>
            <a:pPr lvl="1"/>
            <a:r>
              <a:rPr lang="en-US" dirty="0"/>
              <a:t>OSB</a:t>
            </a:r>
          </a:p>
          <a:p>
            <a:r>
              <a:rPr lang="en-US" dirty="0"/>
              <a:t>Treated wood</a:t>
            </a:r>
          </a:p>
          <a:p>
            <a:endParaRPr lang="en-US" dirty="0"/>
          </a:p>
        </p:txBody>
      </p:sp>
      <p:pic>
        <p:nvPicPr>
          <p:cNvPr id="5" name="Picture 2" descr="F:\Photos\Professional Photos\Landfills\Baseline Landfill\DSCN7173.JPG">
            <a:extLst>
              <a:ext uri="{FF2B5EF4-FFF2-40B4-BE49-F238E27FC236}">
                <a16:creationId xmlns:a16="http://schemas.microsoft.com/office/drawing/2014/main" xmlns="" id="{9D9702C7-3D41-4358-95E3-25A401F34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2360" t="2964" r="10508" b="14038"/>
          <a:stretch/>
        </p:blipFill>
        <p:spPr bwMode="auto">
          <a:xfrm>
            <a:off x="4937313" y="125978"/>
            <a:ext cx="3765815" cy="4103122"/>
          </a:xfrm>
          <a:prstGeom prst="rect">
            <a:avLst/>
          </a:prstGeom>
          <a:noFill/>
        </p:spPr>
      </p:pic>
      <p:pic>
        <p:nvPicPr>
          <p:cNvPr id="6" name="Picture 5" descr="Wood">
            <a:extLst>
              <a:ext uri="{FF2B5EF4-FFF2-40B4-BE49-F238E27FC236}">
                <a16:creationId xmlns:a16="http://schemas.microsoft.com/office/drawing/2014/main" xmlns="" id="{9E0015CF-B68F-4625-BF0B-F59534DF7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556" t="15628" b="16172"/>
          <a:stretch/>
        </p:blipFill>
        <p:spPr bwMode="auto">
          <a:xfrm>
            <a:off x="4937313" y="4347141"/>
            <a:ext cx="3826007" cy="230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378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SCN7013">
            <a:extLst>
              <a:ext uri="{FF2B5EF4-FFF2-40B4-BE49-F238E27FC236}">
                <a16:creationId xmlns:a16="http://schemas.microsoft.com/office/drawing/2014/main" xmlns="" id="{9E2E48BF-78D1-46F6-8FDE-E52D3478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957" y="210684"/>
            <a:ext cx="4478736" cy="3359830"/>
          </a:xfrm>
          <a:prstGeom prst="rect">
            <a:avLst/>
          </a:prstGeom>
          <a:noFill/>
        </p:spPr>
      </p:pic>
      <p:pic>
        <p:nvPicPr>
          <p:cNvPr id="6" name="Picture 2" descr="Davie_90_01_12_01">
            <a:extLst>
              <a:ext uri="{FF2B5EF4-FFF2-40B4-BE49-F238E27FC236}">
                <a16:creationId xmlns:a16="http://schemas.microsoft.com/office/drawing/2014/main" xmlns="" id="{D1732409-0AD5-4A94-9CEE-97517EF7E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9213" t="16057" r="6833" b="16372"/>
          <a:stretch/>
        </p:blipFill>
        <p:spPr bwMode="auto">
          <a:xfrm>
            <a:off x="4757057" y="210684"/>
            <a:ext cx="4239986" cy="3359830"/>
          </a:xfrm>
          <a:prstGeom prst="rect">
            <a:avLst/>
          </a:prstGeom>
          <a:noFill/>
        </p:spPr>
      </p:pic>
      <p:pic>
        <p:nvPicPr>
          <p:cNvPr id="7" name="Picture 4" descr="Hauled_Tilt_Frame_Trailer_2">
            <a:extLst>
              <a:ext uri="{FF2B5EF4-FFF2-40B4-BE49-F238E27FC236}">
                <a16:creationId xmlns:a16="http://schemas.microsoft.com/office/drawing/2014/main" xmlns="" id="{CCD2F3CB-F57F-4406-B6C7-399F98494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0203" r="11920" b="10768"/>
          <a:stretch>
            <a:fillRect/>
          </a:stretch>
        </p:blipFill>
        <p:spPr bwMode="auto">
          <a:xfrm>
            <a:off x="6204857" y="3724247"/>
            <a:ext cx="2792186" cy="2923069"/>
          </a:xfrm>
          <a:prstGeom prst="rect">
            <a:avLst/>
          </a:prstGeom>
          <a:noFill/>
        </p:spPr>
      </p:pic>
      <p:pic>
        <p:nvPicPr>
          <p:cNvPr id="8" name="Picture 6" descr="DSCN3382">
            <a:extLst>
              <a:ext uri="{FF2B5EF4-FFF2-40B4-BE49-F238E27FC236}">
                <a16:creationId xmlns:a16="http://schemas.microsoft.com/office/drawing/2014/main" xmlns="" id="{3ABE0B7A-3FCE-48A6-A89E-7E26D0313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7547" t="11940" r="29767"/>
          <a:stretch>
            <a:fillRect/>
          </a:stretch>
        </p:blipFill>
        <p:spPr>
          <a:xfrm>
            <a:off x="3298372" y="3705548"/>
            <a:ext cx="2792186" cy="2941768"/>
          </a:xfrm>
          <a:prstGeom prst="rect">
            <a:avLst/>
          </a:prstGeom>
        </p:spPr>
      </p:pic>
      <p:pic>
        <p:nvPicPr>
          <p:cNvPr id="9" name="Picture 2" descr="DSCN0526">
            <a:extLst>
              <a:ext uri="{FF2B5EF4-FFF2-40B4-BE49-F238E27FC236}">
                <a16:creationId xmlns:a16="http://schemas.microsoft.com/office/drawing/2014/main" xmlns="" id="{FF5F098C-4431-4A10-BE8F-9BFDC0080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8333" t="30016" r="34718" b="22217"/>
          <a:stretch/>
        </p:blipFill>
        <p:spPr bwMode="auto">
          <a:xfrm>
            <a:off x="146957" y="3701908"/>
            <a:ext cx="3037116" cy="2945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199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6" y="59147"/>
            <a:ext cx="4525042" cy="11761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C&amp;D Fines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02" y="1088112"/>
            <a:ext cx="3918982" cy="50307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Materials screened from the mixed CDD</a:t>
            </a:r>
          </a:p>
          <a:p>
            <a:pPr lvl="1"/>
            <a:r>
              <a:rPr lang="en-US" sz="1700" dirty="0"/>
              <a:t>Soil</a:t>
            </a:r>
          </a:p>
          <a:p>
            <a:pPr lvl="1"/>
            <a:r>
              <a:rPr lang="en-US" sz="1700" dirty="0"/>
              <a:t>Aggregate</a:t>
            </a:r>
          </a:p>
          <a:p>
            <a:pPr lvl="1"/>
            <a:r>
              <a:rPr lang="en-US" sz="1700" dirty="0"/>
              <a:t>Wood</a:t>
            </a:r>
          </a:p>
          <a:p>
            <a:pPr lvl="1"/>
            <a:r>
              <a:rPr lang="en-US" sz="1700" dirty="0"/>
              <a:t>Gypsum</a:t>
            </a:r>
          </a:p>
          <a:p>
            <a:pPr lvl="1"/>
            <a:r>
              <a:rPr lang="en-US" sz="1700" dirty="0"/>
              <a:t>Shingles</a:t>
            </a:r>
          </a:p>
          <a:p>
            <a:r>
              <a:rPr lang="en-US" sz="2400" dirty="0"/>
              <a:t>Depends on waste stream, materials removed, degree of processing</a:t>
            </a:r>
          </a:p>
          <a:p>
            <a:r>
              <a:rPr lang="en-US" sz="2400" dirty="0"/>
              <a:t>Size depends on screen size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dirty="0"/>
              <a:t>Management options:</a:t>
            </a:r>
          </a:p>
          <a:p>
            <a:pPr lvl="1"/>
            <a:r>
              <a:rPr lang="en-US" sz="2000" dirty="0"/>
              <a:t>Reuse as alternative daily cover at landfills </a:t>
            </a:r>
          </a:p>
          <a:p>
            <a:pPr lvl="1"/>
            <a:r>
              <a:rPr lang="en-US" sz="2000" dirty="0"/>
              <a:t>Reuse outside of landfills</a:t>
            </a:r>
          </a:p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496" y="284865"/>
            <a:ext cx="4391048" cy="2917607"/>
          </a:xfrm>
          <a:prstGeom prst="rect">
            <a:avLst/>
          </a:prstGeom>
        </p:spPr>
      </p:pic>
      <p:pic>
        <p:nvPicPr>
          <p:cNvPr id="10" name="Picture 2" descr="Sun_014"/>
          <p:cNvPicPr>
            <a:picLocks noChangeAspect="1" noChangeArrowheads="1"/>
          </p:cNvPicPr>
          <p:nvPr/>
        </p:nvPicPr>
        <p:blipFill>
          <a:blip r:embed="rId3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8496" y="3428190"/>
            <a:ext cx="4391048" cy="329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412199" y="5502352"/>
            <a:ext cx="887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Fines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06F6E3C7-348F-44AA-A932-F74CC83132AC}"/>
              </a:ext>
            </a:extLst>
          </p:cNvPr>
          <p:cNvSpPr/>
          <p:nvPr/>
        </p:nvSpPr>
        <p:spPr>
          <a:xfrm>
            <a:off x="2060628" y="2014283"/>
            <a:ext cx="195373" cy="478466"/>
          </a:xfrm>
          <a:prstGeom prst="rightBrac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xmlns="" id="{690EB430-2902-49B2-BFFA-6A66614E6A14}"/>
              </a:ext>
            </a:extLst>
          </p:cNvPr>
          <p:cNvSpPr/>
          <p:nvPr/>
        </p:nvSpPr>
        <p:spPr>
          <a:xfrm>
            <a:off x="2060628" y="2519052"/>
            <a:ext cx="195373" cy="683420"/>
          </a:xfrm>
          <a:prstGeom prst="rightBrac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4A09F89-505D-432C-9F1B-1E1DDAD3B0FD}"/>
              </a:ext>
            </a:extLst>
          </p:cNvPr>
          <p:cNvSpPr txBox="1"/>
          <p:nvPr/>
        </p:nvSpPr>
        <p:spPr>
          <a:xfrm>
            <a:off x="2455362" y="2115016"/>
            <a:ext cx="6174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Major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455107E-0878-4378-8F42-63101ACE57EF}"/>
              </a:ext>
            </a:extLst>
          </p:cNvPr>
          <p:cNvSpPr txBox="1"/>
          <p:nvPr/>
        </p:nvSpPr>
        <p:spPr>
          <a:xfrm>
            <a:off x="2455362" y="2696595"/>
            <a:ext cx="6174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Minor</a:t>
            </a:r>
          </a:p>
        </p:txBody>
      </p:sp>
    </p:spTree>
    <p:extLst>
      <p:ext uri="{BB962C8B-B14F-4D97-AF65-F5344CB8AC3E}">
        <p14:creationId xmlns:p14="http://schemas.microsoft.com/office/powerpoint/2010/main" val="367332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B4B610-7457-4FA9-862F-C365E9FE62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72" y="169584"/>
            <a:ext cx="4323528" cy="2882352"/>
          </a:xfrm>
          <a:prstGeom prst="rect">
            <a:avLst/>
          </a:prstGeom>
        </p:spPr>
      </p:pic>
      <p:pic>
        <p:nvPicPr>
          <p:cNvPr id="6" name="Picture 2" descr="Sun_008">
            <a:extLst>
              <a:ext uri="{FF2B5EF4-FFF2-40B4-BE49-F238E27FC236}">
                <a16:creationId xmlns:a16="http://schemas.microsoft.com/office/drawing/2014/main" xmlns="" id="{74D72A58-C925-477F-AF11-74D58F31A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1859" y="169584"/>
            <a:ext cx="4337083" cy="2882352"/>
          </a:xfrm>
          <a:prstGeom prst="rect">
            <a:avLst/>
          </a:prstGeom>
          <a:noFill/>
        </p:spPr>
      </p:pic>
      <p:pic>
        <p:nvPicPr>
          <p:cNvPr id="7" name="Picture 10" descr="FILE">
            <a:extLst>
              <a:ext uri="{FF2B5EF4-FFF2-40B4-BE49-F238E27FC236}">
                <a16:creationId xmlns:a16="http://schemas.microsoft.com/office/drawing/2014/main" xmlns="" id="{6BAE8B4C-AF29-4B39-A761-F5FF9DAB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82" y="4039381"/>
            <a:ext cx="2767805" cy="2286001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pic>
        <p:nvPicPr>
          <p:cNvPr id="8" name="Picture 3" descr="FILE">
            <a:extLst>
              <a:ext uri="{FF2B5EF4-FFF2-40B4-BE49-F238E27FC236}">
                <a16:creationId xmlns:a16="http://schemas.microsoft.com/office/drawing/2014/main" xmlns="" id="{87405EC0-E65A-4D75-9322-56963013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634" y="4039381"/>
            <a:ext cx="2804450" cy="2286001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pic>
        <p:nvPicPr>
          <p:cNvPr id="9" name="Picture 13" descr="890361152232587505">
            <a:extLst>
              <a:ext uri="{FF2B5EF4-FFF2-40B4-BE49-F238E27FC236}">
                <a16:creationId xmlns:a16="http://schemas.microsoft.com/office/drawing/2014/main" xmlns="" id="{49105AE2-441B-4AD3-B7E5-64510571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331" y="4039380"/>
            <a:ext cx="2836999" cy="2286001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70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3407"/>
            <a:ext cx="7886700" cy="8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600" b="1" dirty="0"/>
              <a:t>CDRA Fines Characterization Study</a:t>
            </a:r>
            <a:endParaRPr lang="en-US" sz="3600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3B6-4D8D-4E35-BDBE-21BD58DAB168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9942" y="1049314"/>
            <a:ext cx="4552058" cy="3434534"/>
            <a:chOff x="83788" y="1332584"/>
            <a:chExt cx="3866112" cy="2965374"/>
          </a:xfrm>
        </p:grpSpPr>
        <p:graphicFrame>
          <p:nvGraphicFramePr>
            <p:cNvPr id="5" name="Chart 4"/>
            <p:cNvGraphicFramePr>
              <a:graphicFrameLocks/>
            </p:cNvGraphicFramePr>
            <p:nvPr/>
          </p:nvGraphicFramePr>
          <p:xfrm>
            <a:off x="83788" y="1332584"/>
            <a:ext cx="3866112" cy="29495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1"/>
            <p:cNvSpPr txBox="1"/>
            <p:nvPr/>
          </p:nvSpPr>
          <p:spPr>
            <a:xfrm>
              <a:off x="1578208" y="3979396"/>
              <a:ext cx="1050482" cy="31856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&gt; 25 mm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65128" y="988890"/>
            <a:ext cx="4646428" cy="3498246"/>
            <a:chOff x="4167447" y="1730155"/>
            <a:chExt cx="4260850" cy="3020384"/>
          </a:xfrm>
        </p:grpSpPr>
        <p:graphicFrame>
          <p:nvGraphicFramePr>
            <p:cNvPr id="7" name="Chart 6"/>
            <p:cNvGraphicFramePr>
              <a:graphicFrameLocks/>
            </p:cNvGraphicFramePr>
            <p:nvPr/>
          </p:nvGraphicFramePr>
          <p:xfrm>
            <a:off x="4167447" y="1730155"/>
            <a:ext cx="4260850" cy="30175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1"/>
            <p:cNvSpPr txBox="1"/>
            <p:nvPr/>
          </p:nvSpPr>
          <p:spPr>
            <a:xfrm>
              <a:off x="5698511" y="4431976"/>
              <a:ext cx="1571830" cy="31856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19 mm – 25 mm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23" y="4582003"/>
            <a:ext cx="2444004" cy="1850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4267" y="4212793"/>
            <a:ext cx="1850308" cy="25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3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376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Potential Fines Markets and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Landfill Cover</a:t>
            </a:r>
          </a:p>
          <a:p>
            <a:endParaRPr lang="en-US" sz="3600" dirty="0"/>
          </a:p>
          <a:p>
            <a:r>
              <a:rPr lang="en-US" sz="3600" dirty="0"/>
              <a:t>Fill material</a:t>
            </a:r>
          </a:p>
          <a:p>
            <a:endParaRPr lang="en-US" sz="3600" dirty="0"/>
          </a:p>
          <a:p>
            <a:r>
              <a:rPr lang="en-US" sz="3600" dirty="0"/>
              <a:t>Soil/agricultural</a:t>
            </a:r>
            <a:br>
              <a:rPr lang="en-US" sz="3600" dirty="0"/>
            </a:br>
            <a:r>
              <a:rPr lang="en-US" sz="3600" dirty="0"/>
              <a:t> amendment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F8E0-3F96-4087-A910-A88496419C02}" type="datetime1">
              <a:rPr lang="en-US" smtClean="0"/>
              <a:t>8/25/2020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Callout: Left Arrow 5">
            <a:extLst>
              <a:ext uri="{FF2B5EF4-FFF2-40B4-BE49-F238E27FC236}">
                <a16:creationId xmlns:a16="http://schemas.microsoft.com/office/drawing/2014/main" xmlns="" id="{FAAF97F6-A510-49E8-8585-08462B762322}"/>
              </a:ext>
            </a:extLst>
          </p:cNvPr>
          <p:cNvSpPr/>
          <p:nvPr/>
        </p:nvSpPr>
        <p:spPr>
          <a:xfrm>
            <a:off x="4450080" y="1419323"/>
            <a:ext cx="3430386" cy="1202258"/>
          </a:xfrm>
          <a:prstGeom prst="leftArrowCallout">
            <a:avLst>
              <a:gd name="adj1" fmla="val 17625"/>
              <a:gd name="adj2" fmla="val 20390"/>
              <a:gd name="adj3" fmla="val 25000"/>
              <a:gd name="adj4" fmla="val 7434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Will it suppress fires?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Will it cause odor?</a:t>
            </a:r>
          </a:p>
        </p:txBody>
      </p: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xmlns="" id="{080320CD-C2CC-4D2C-AF91-E094792007E3}"/>
              </a:ext>
            </a:extLst>
          </p:cNvPr>
          <p:cNvSpPr/>
          <p:nvPr/>
        </p:nvSpPr>
        <p:spPr>
          <a:xfrm>
            <a:off x="4450080" y="2800969"/>
            <a:ext cx="3430386" cy="1202258"/>
          </a:xfrm>
          <a:prstGeom prst="leftArrowCallout">
            <a:avLst>
              <a:gd name="adj1" fmla="val 17625"/>
              <a:gd name="adj2" fmla="val 20390"/>
              <a:gd name="adj3" fmla="val 25000"/>
              <a:gd name="adj4" fmla="val 7434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Meet fill needs?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Will it pose environmental risk?</a:t>
            </a:r>
          </a:p>
        </p:txBody>
      </p:sp>
      <p:sp>
        <p:nvSpPr>
          <p:cNvPr id="8" name="Callout: Left Arrow 7">
            <a:extLst>
              <a:ext uri="{FF2B5EF4-FFF2-40B4-BE49-F238E27FC236}">
                <a16:creationId xmlns:a16="http://schemas.microsoft.com/office/drawing/2014/main" xmlns="" id="{2CDF9C5D-322F-49E8-8196-DF99AC205A8F}"/>
              </a:ext>
            </a:extLst>
          </p:cNvPr>
          <p:cNvSpPr/>
          <p:nvPr/>
        </p:nvSpPr>
        <p:spPr>
          <a:xfrm>
            <a:off x="4450080" y="4175759"/>
            <a:ext cx="3430386" cy="1202258"/>
          </a:xfrm>
          <a:prstGeom prst="leftArrowCallout">
            <a:avLst>
              <a:gd name="adj1" fmla="val 17625"/>
              <a:gd name="adj2" fmla="val 20390"/>
              <a:gd name="adj3" fmla="val 25000"/>
              <a:gd name="adj4" fmla="val 7434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Will it meet amendment needs?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Will it pose environmental risk?</a:t>
            </a:r>
          </a:p>
        </p:txBody>
      </p:sp>
    </p:spTree>
    <p:extLst>
      <p:ext uri="{BB962C8B-B14F-4D97-AF65-F5344CB8AC3E}">
        <p14:creationId xmlns:p14="http://schemas.microsoft.com/office/powerpoint/2010/main" val="25749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C32ACB-21B8-4B9E-9317-612F166E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45B53-2494-4078-AE37-B7BA6DB5BAAE}" type="datetime1">
              <a:rPr lang="en-US" smtClean="0"/>
              <a:t>8/25/2020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5470BC-2730-4835-B96F-6B07A04A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A630D-D2F8-42A9-9599-B65966757E88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xmlns="" id="{50A54C8C-D97A-451E-AFA9-36A8488A2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74" y="346032"/>
            <a:ext cx="4352957" cy="6010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A8E584-2227-4519-8C84-EC9BD5EC4C43}"/>
              </a:ext>
            </a:extLst>
          </p:cNvPr>
          <p:cNvSpPr txBox="1"/>
          <p:nvPr/>
        </p:nvSpPr>
        <p:spPr>
          <a:xfrm>
            <a:off x="240722" y="296277"/>
            <a:ext cx="4013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some cases, beneficial use risk levels may already be provided for C&amp;D fines</a:t>
            </a: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xmlns="" id="{5C80E85D-347E-4BD4-BB0D-FB5745906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5" y="1279278"/>
            <a:ext cx="2585605" cy="49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84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693</Words>
  <Application>Microsoft Office PowerPoint</Application>
  <PresentationFormat>On-screen Show (4:3)</PresentationFormat>
  <Paragraphs>194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Enhancing Markets for Recovered C&amp;D Derived Products: Opportunities with C&amp;D Fines and Wood-Derived Biochar</vt:lpstr>
      <vt:lpstr>Major C&amp;D Recovered Commodities</vt:lpstr>
      <vt:lpstr>C&amp;D Wood</vt:lpstr>
      <vt:lpstr>PowerPoint Presentation</vt:lpstr>
      <vt:lpstr>C&amp;D Fines</vt:lpstr>
      <vt:lpstr>PowerPoint Presentation</vt:lpstr>
      <vt:lpstr>CDRA Fines Characterization Study</vt:lpstr>
      <vt:lpstr>Potential Fines Markets and Issues</vt:lpstr>
      <vt:lpstr>PowerPoint Presentation</vt:lpstr>
      <vt:lpstr>PowerPoint Presentation</vt:lpstr>
      <vt:lpstr>Transitioning from Managing By-Products to Developing Products</vt:lpstr>
      <vt:lpstr>The Challenge of  Gypsum Drywall in Landfills</vt:lpstr>
      <vt:lpstr>Creating a Better  Landfill Cover Product</vt:lpstr>
      <vt:lpstr>Biochar </vt:lpstr>
      <vt:lpstr>Proof of Concept Study</vt:lpstr>
      <vt:lpstr>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Focused Research Effort for End Market Development</vt:lpstr>
      <vt:lpstr>Summary</vt:lpstr>
      <vt:lpstr>Contact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Nationwide Survey of C&amp;D Fines Characteristics and Quantifying the Benefits of C&amp;D Recycling</dc:title>
  <dc:creator>Anshassi,Malak;Yalan Liu Townsend</dc:creator>
  <cp:lastModifiedBy>Gloria</cp:lastModifiedBy>
  <cp:revision>122</cp:revision>
  <dcterms:created xsi:type="dcterms:W3CDTF">2017-03-07T02:19:00Z</dcterms:created>
  <dcterms:modified xsi:type="dcterms:W3CDTF">2020-08-25T17:16:20Z</dcterms:modified>
</cp:coreProperties>
</file>